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bundant Harvest" panose="020B0604020202020204" charset="-128"/>
      <p:regular r:id="rId13"/>
    </p:embeddedFont>
    <p:embeddedFont>
      <p:font typeface="Canva Sans Bold" panose="020B0604020202020204" charset="0"/>
      <p:regular r:id="rId14"/>
    </p:embeddedFont>
    <p:embeddedFont>
      <p:font typeface="Roboto Condensed" panose="02000000000000000000" pitchFamily="2" charset="0"/>
      <p:regular r:id="rId15"/>
      <p:bold r:id="rId16"/>
      <p:italic r:id="rId17"/>
      <p:boldItalic r:id="rId18"/>
    </p:embeddedFont>
    <p:embeddedFont>
      <p:font typeface="Roboto Condensed Bold" panose="02000000000000000000" charset="0"/>
      <p:regular r:id="rId19"/>
    </p:embeddedFont>
    <p:embeddedFont>
      <p:font typeface="Sifonn"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926113" y="-477736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6186" y="-8450056"/>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156941" y="-211560"/>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046" r="-25046"/>
              </a:stretch>
            </a:blipFill>
          </p:spPr>
        </p:sp>
      </p:grpSp>
      <p:grpSp>
        <p:nvGrpSpPr>
          <p:cNvPr id="8" name="Group 8"/>
          <p:cNvGrpSpPr>
            <a:grpSpLocks noChangeAspect="1"/>
          </p:cNvGrpSpPr>
          <p:nvPr/>
        </p:nvGrpSpPr>
        <p:grpSpPr>
          <a:xfrm>
            <a:off x="8604993" y="1635542"/>
            <a:ext cx="4062386" cy="4062386"/>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23" r="223"/>
              </a:stretch>
            </a:blipFill>
          </p:spPr>
        </p:sp>
      </p:grpSp>
      <p:sp>
        <p:nvSpPr>
          <p:cNvPr id="11" name="Freeform 11"/>
          <p:cNvSpPr/>
          <p:nvPr/>
        </p:nvSpPr>
        <p:spPr>
          <a:xfrm rot="9675324">
            <a:off x="-2739681" y="5009151"/>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6">
              <a:extLst>
                <a:ext uri="{96DAC541-7B7A-43D3-8B79-37D633B846F1}">
                  <asvg:svgBlip xmlns:asvg="http://schemas.microsoft.com/office/drawing/2016/SVG/main" r:embed="rId7"/>
                </a:ext>
              </a:extLst>
            </a:blip>
            <a:stretch>
              <a:fillRect t="-46918"/>
            </a:stretch>
          </a:blipFill>
        </p:spPr>
      </p:sp>
      <p:sp>
        <p:nvSpPr>
          <p:cNvPr id="12" name="TextBox 12"/>
          <p:cNvSpPr txBox="1"/>
          <p:nvPr/>
        </p:nvSpPr>
        <p:spPr>
          <a:xfrm>
            <a:off x="1028700" y="5949124"/>
            <a:ext cx="12781420"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ea typeface="Roboto Condensed Bold"/>
                <a:cs typeface="Roboto Condensed Bold"/>
                <a:sym typeface="Roboto Condensed Bold"/>
              </a:rPr>
              <a:t>Welcome to Class 11</a:t>
            </a:r>
          </a:p>
        </p:txBody>
      </p:sp>
      <p:sp>
        <p:nvSpPr>
          <p:cNvPr id="13" name="TextBox 13"/>
          <p:cNvSpPr txBox="1"/>
          <p:nvPr/>
        </p:nvSpPr>
        <p:spPr>
          <a:xfrm>
            <a:off x="390438" y="8134070"/>
            <a:ext cx="17011824" cy="1776731"/>
          </a:xfrm>
          <a:prstGeom prst="rect">
            <a:avLst/>
          </a:prstGeom>
        </p:spPr>
        <p:txBody>
          <a:bodyPr lIns="0" tIns="0" rIns="0" bIns="0" rtlCol="0" anchor="t">
            <a:spAutoFit/>
          </a:bodyPr>
          <a:lstStyle/>
          <a:p>
            <a:pPr algn="l">
              <a:lnSpc>
                <a:spcPts val="14419"/>
              </a:lnSpc>
            </a:pPr>
            <a:r>
              <a:rPr lang="en-US" sz="10299">
                <a:solidFill>
                  <a:srgbClr val="509FCB"/>
                </a:solidFill>
                <a:latin typeface="Roboto Condensed Bold"/>
                <a:ea typeface="Roboto Condensed Bold"/>
                <a:cs typeface="Roboto Condensed Bold"/>
                <a:sym typeface="Roboto Condensed Bold"/>
              </a:rPr>
              <a:t>Royal Softech College, Lahan-3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1066800" y="140694"/>
            <a:ext cx="17860763" cy="1551707"/>
          </a:xfrm>
          <a:prstGeom prst="rect">
            <a:avLst/>
          </a:prstGeom>
        </p:spPr>
        <p:txBody>
          <a:bodyPr wrap="square" lIns="0" tIns="0" rIns="0" bIns="0" rtlCol="0" anchor="t">
            <a:spAutoFit/>
          </a:bodyPr>
          <a:lstStyle/>
          <a:p>
            <a:pPr marL="0" lvl="0" indent="0" algn="l">
              <a:lnSpc>
                <a:spcPts val="12120"/>
              </a:lnSpc>
            </a:pPr>
            <a:r>
              <a:rPr lang="en-US" sz="10100" u="sng" dirty="0">
                <a:solidFill>
                  <a:srgbClr val="FFFFFF"/>
                </a:solidFill>
                <a:latin typeface="Abundant Harvest"/>
                <a:ea typeface="Abundant Harvest"/>
                <a:cs typeface="Abundant Harvest"/>
                <a:sym typeface="Abundant Harvest"/>
              </a:rPr>
              <a:t>UNIT – 1 : Computer System</a:t>
            </a:r>
            <a:r>
              <a:rPr lang="en-US" sz="10100" dirty="0">
                <a:solidFill>
                  <a:srgbClr val="FFFFFF"/>
                </a:solidFill>
                <a:latin typeface="Abundant Harvest"/>
                <a:ea typeface="Abundant Harvest"/>
                <a:cs typeface="Abundant Harvest"/>
                <a:sym typeface="Abundant Harvest"/>
              </a:rPr>
              <a:t> </a:t>
            </a:r>
          </a:p>
        </p:txBody>
      </p:sp>
      <p:sp>
        <p:nvSpPr>
          <p:cNvPr id="21" name="TextBox 20">
            <a:extLst>
              <a:ext uri="{FF2B5EF4-FFF2-40B4-BE49-F238E27FC236}">
                <a16:creationId xmlns:a16="http://schemas.microsoft.com/office/drawing/2014/main" id="{96F58CDE-3586-6D42-EC52-2D23ACA04C5C}"/>
              </a:ext>
            </a:extLst>
          </p:cNvPr>
          <p:cNvSpPr txBox="1"/>
          <p:nvPr/>
        </p:nvSpPr>
        <p:spPr>
          <a:xfrm>
            <a:off x="762000" y="2247900"/>
            <a:ext cx="10515600" cy="762260"/>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Capabilities of Computer</a:t>
            </a:r>
          </a:p>
        </p:txBody>
      </p:sp>
      <p:sp>
        <p:nvSpPr>
          <p:cNvPr id="28" name="TextBox 27">
            <a:extLst>
              <a:ext uri="{FF2B5EF4-FFF2-40B4-BE49-F238E27FC236}">
                <a16:creationId xmlns:a16="http://schemas.microsoft.com/office/drawing/2014/main" id="{6B1522BD-8D5F-FD11-E945-F934FD1692F6}"/>
              </a:ext>
            </a:extLst>
          </p:cNvPr>
          <p:cNvSpPr txBox="1"/>
          <p:nvPr/>
        </p:nvSpPr>
        <p:spPr>
          <a:xfrm>
            <a:off x="1295400" y="3184404"/>
            <a:ext cx="16680180" cy="5823454"/>
          </a:xfrm>
          <a:prstGeom prst="rect">
            <a:avLst/>
          </a:prstGeom>
          <a:noFill/>
        </p:spPr>
        <p:txBody>
          <a:bodyPr wrap="square">
            <a:spAutoFit/>
          </a:bodyPr>
          <a:lstStyle/>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The computer is capable of producing 100% accurate outputs, perform complicated calculations &amp; operations at extremely high speed.</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lang="en-US" sz="3600" dirty="0">
                <a:solidFill>
                  <a:schemeClr val="bg1"/>
                </a:solidFill>
                <a:ea typeface="Canva Sans Bold"/>
                <a:cs typeface="Canva Sans Bold"/>
                <a:sym typeface="Canva Sans Bold"/>
              </a:rPr>
              <a:t>It is capable of storing huge amount of data and retrieving(access) it whenever required.</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It provides cheapest communication  by using transmission media.</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lang="en-US" sz="3600" dirty="0">
                <a:solidFill>
                  <a:schemeClr val="bg1"/>
                </a:solidFill>
                <a:ea typeface="Canva Sans Bold"/>
                <a:cs typeface="Canva Sans Bold"/>
                <a:sym typeface="Canva Sans Bold"/>
              </a:rPr>
              <a:t>It can perform multiple types of works.</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It can perform task automatically after required instruction &amp; data are provided.</a:t>
            </a:r>
          </a:p>
        </p:txBody>
      </p:sp>
    </p:spTree>
    <p:extLst>
      <p:ext uri="{BB962C8B-B14F-4D97-AF65-F5344CB8AC3E}">
        <p14:creationId xmlns:p14="http://schemas.microsoft.com/office/powerpoint/2010/main" val="255153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1066800" y="140694"/>
            <a:ext cx="17860763" cy="1551707"/>
          </a:xfrm>
          <a:prstGeom prst="rect">
            <a:avLst/>
          </a:prstGeom>
        </p:spPr>
        <p:txBody>
          <a:bodyPr wrap="square" lIns="0" tIns="0" rIns="0" bIns="0" rtlCol="0" anchor="t">
            <a:spAutoFit/>
          </a:bodyPr>
          <a:lstStyle/>
          <a:p>
            <a:pPr marL="0" lvl="0" indent="0" algn="l">
              <a:lnSpc>
                <a:spcPts val="12120"/>
              </a:lnSpc>
            </a:pPr>
            <a:r>
              <a:rPr lang="en-US" sz="10100" u="sng" dirty="0">
                <a:solidFill>
                  <a:srgbClr val="FFFFFF"/>
                </a:solidFill>
                <a:latin typeface="Abundant Harvest"/>
                <a:ea typeface="Abundant Harvest"/>
                <a:cs typeface="Abundant Harvest"/>
                <a:sym typeface="Abundant Harvest"/>
              </a:rPr>
              <a:t>UNIT – 1 : Computer System</a:t>
            </a:r>
            <a:r>
              <a:rPr lang="en-US" sz="10100" dirty="0">
                <a:solidFill>
                  <a:srgbClr val="FFFFFF"/>
                </a:solidFill>
                <a:latin typeface="Abundant Harvest"/>
                <a:ea typeface="Abundant Harvest"/>
                <a:cs typeface="Abundant Harvest"/>
                <a:sym typeface="Abundant Harvest"/>
              </a:rPr>
              <a:t> </a:t>
            </a:r>
          </a:p>
        </p:txBody>
      </p:sp>
      <p:sp>
        <p:nvSpPr>
          <p:cNvPr id="21" name="TextBox 20">
            <a:extLst>
              <a:ext uri="{FF2B5EF4-FFF2-40B4-BE49-F238E27FC236}">
                <a16:creationId xmlns:a16="http://schemas.microsoft.com/office/drawing/2014/main" id="{96F58CDE-3586-6D42-EC52-2D23ACA04C5C}"/>
              </a:ext>
            </a:extLst>
          </p:cNvPr>
          <p:cNvSpPr txBox="1"/>
          <p:nvPr/>
        </p:nvSpPr>
        <p:spPr>
          <a:xfrm>
            <a:off x="762000" y="2247900"/>
            <a:ext cx="10515600" cy="762260"/>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Limitation of Computers</a:t>
            </a:r>
          </a:p>
        </p:txBody>
      </p:sp>
      <p:sp>
        <p:nvSpPr>
          <p:cNvPr id="28" name="TextBox 27">
            <a:extLst>
              <a:ext uri="{FF2B5EF4-FFF2-40B4-BE49-F238E27FC236}">
                <a16:creationId xmlns:a16="http://schemas.microsoft.com/office/drawing/2014/main" id="{6B1522BD-8D5F-FD11-E945-F934FD1692F6}"/>
              </a:ext>
            </a:extLst>
          </p:cNvPr>
          <p:cNvSpPr txBox="1"/>
          <p:nvPr/>
        </p:nvSpPr>
        <p:spPr>
          <a:xfrm>
            <a:off x="1295400" y="3184404"/>
            <a:ext cx="16680180" cy="4161460"/>
          </a:xfrm>
          <a:prstGeom prst="rect">
            <a:avLst/>
          </a:prstGeom>
          <a:noFill/>
        </p:spPr>
        <p:txBody>
          <a:bodyPr wrap="square">
            <a:spAutoFit/>
          </a:bodyPr>
          <a:lstStyle/>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The computer is a dull machine(No brain/ sense). It cannot think and take decisions.</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lang="en-US" sz="3600" dirty="0">
                <a:solidFill>
                  <a:schemeClr val="bg1"/>
                </a:solidFill>
                <a:ea typeface="Canva Sans Bold"/>
                <a:cs typeface="Canva Sans Bold"/>
                <a:sym typeface="Canva Sans Bold"/>
              </a:rPr>
              <a:t>It cannot operate without battery or electricity.</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It requires  instruction to perform any task. It cannot perform any task by itself.</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rPr>
              <a:t>It cannot learn, think, reason or react like humans.</a:t>
            </a: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lang="en-US" sz="3600" dirty="0">
                <a:solidFill>
                  <a:schemeClr val="bg1"/>
                </a:solidFill>
                <a:ea typeface="Canva Sans Bold"/>
                <a:cs typeface="Canva Sans Bold"/>
                <a:sym typeface="Canva Sans Bold"/>
              </a:rPr>
              <a:t>Failure of device/ software can give wrong output.</a:t>
            </a:r>
            <a:endParaRPr kumimoji="0" lang="en-US" sz="3600" b="0" i="0" u="none" strike="noStrike" kern="1200" cap="none" spc="0" normalizeH="0" baseline="0" noProof="0" dirty="0">
              <a:ln>
                <a:noFill/>
              </a:ln>
              <a:solidFill>
                <a:schemeClr val="bg1"/>
              </a:solidFill>
              <a:effectLst/>
              <a:uLnTx/>
              <a:uFillTx/>
              <a:ea typeface="Canva Sans Bold"/>
              <a:cs typeface="Canva Sans Bold"/>
              <a:sym typeface="Canva Sans Bold"/>
            </a:endParaRPr>
          </a:p>
        </p:txBody>
      </p:sp>
    </p:spTree>
    <p:extLst>
      <p:ext uri="{BB962C8B-B14F-4D97-AF65-F5344CB8AC3E}">
        <p14:creationId xmlns:p14="http://schemas.microsoft.com/office/powerpoint/2010/main" val="187119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sp>
      <p:grpSp>
        <p:nvGrpSpPr>
          <p:cNvPr id="3" name="Group 3"/>
          <p:cNvGrpSpPr>
            <a:grpSpLocks noChangeAspect="1"/>
          </p:cNvGrpSpPr>
          <p:nvPr/>
        </p:nvGrpSpPr>
        <p:grpSpPr>
          <a:xfrm>
            <a:off x="288242" y="1660659"/>
            <a:ext cx="6965682" cy="6965682"/>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8875" t="-30966" r="-17320" b="-15882"/>
              </a:stretch>
            </a:blipFill>
          </p:spPr>
        </p:sp>
      </p:grpSp>
      <p:sp>
        <p:nvSpPr>
          <p:cNvPr id="6" name="Freeform 6"/>
          <p:cNvSpPr/>
          <p:nvPr/>
        </p:nvSpPr>
        <p:spPr>
          <a:xfrm rot="8803574">
            <a:off x="-3229007" y="4942016"/>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b="-44624"/>
            </a:stretch>
          </a:blipFill>
        </p:spPr>
      </p:sp>
      <p:sp>
        <p:nvSpPr>
          <p:cNvPr id="7" name="Freeform 7"/>
          <p:cNvSpPr/>
          <p:nvPr/>
        </p:nvSpPr>
        <p:spPr>
          <a:xfrm rot="-5639383">
            <a:off x="-2623104" y="-3403514"/>
            <a:ext cx="8106264" cy="6807027"/>
          </a:xfrm>
          <a:custGeom>
            <a:avLst/>
            <a:gdLst/>
            <a:ahLst/>
            <a:cxnLst/>
            <a:rect l="l" t="t" r="r" b="b"/>
            <a:pathLst>
              <a:path w="8106264" h="6807027">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b="-81120"/>
            </a:stretch>
          </a:blipFill>
        </p:spPr>
      </p:sp>
      <p:sp>
        <p:nvSpPr>
          <p:cNvPr id="8" name="TextBox 8"/>
          <p:cNvSpPr txBox="1"/>
          <p:nvPr/>
        </p:nvSpPr>
        <p:spPr>
          <a:xfrm>
            <a:off x="8616171" y="163348"/>
            <a:ext cx="5186309"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ea typeface="Roboto Condensed Bold"/>
                <a:cs typeface="Roboto Condensed Bold"/>
                <a:sym typeface="Roboto Condensed Bold"/>
              </a:rPr>
              <a:t>Who am I?</a:t>
            </a:r>
          </a:p>
        </p:txBody>
      </p:sp>
      <p:sp>
        <p:nvSpPr>
          <p:cNvPr id="9" name="TextBox 9"/>
          <p:cNvSpPr txBox="1"/>
          <p:nvPr/>
        </p:nvSpPr>
        <p:spPr>
          <a:xfrm>
            <a:off x="8752356" y="1333189"/>
            <a:ext cx="4751325" cy="679450"/>
          </a:xfrm>
          <a:prstGeom prst="rect">
            <a:avLst/>
          </a:prstGeom>
        </p:spPr>
        <p:txBody>
          <a:bodyPr lIns="0" tIns="0" rIns="0" bIns="0" rtlCol="0" anchor="t">
            <a:spAutoFit/>
          </a:bodyPr>
          <a:lstStyle/>
          <a:p>
            <a:pPr algn="l">
              <a:lnSpc>
                <a:spcPts val="5599"/>
              </a:lnSpc>
            </a:pPr>
            <a:r>
              <a:rPr lang="en-US" sz="3999">
                <a:solidFill>
                  <a:srgbClr val="B6E4FD"/>
                </a:solidFill>
                <a:latin typeface="Roboto Condensed"/>
                <a:ea typeface="Roboto Condensed"/>
                <a:cs typeface="Roboto Condensed"/>
                <a:sym typeface="Roboto Condensed"/>
              </a:rPr>
              <a:t>A SHORT INTRO</a:t>
            </a:r>
          </a:p>
        </p:txBody>
      </p:sp>
      <p:sp>
        <p:nvSpPr>
          <p:cNvPr id="10" name="TextBox 10"/>
          <p:cNvSpPr txBox="1"/>
          <p:nvPr/>
        </p:nvSpPr>
        <p:spPr>
          <a:xfrm>
            <a:off x="8752356" y="2565716"/>
            <a:ext cx="9205875" cy="646431"/>
          </a:xfrm>
          <a:prstGeom prst="rect">
            <a:avLst/>
          </a:prstGeom>
        </p:spPr>
        <p:txBody>
          <a:bodyPr lIns="0" tIns="0" rIns="0" bIns="0" rtlCol="0" anchor="t">
            <a:spAutoFit/>
          </a:bodyPr>
          <a:lstStyle/>
          <a:p>
            <a:pPr algn="l">
              <a:lnSpc>
                <a:spcPts val="5319"/>
              </a:lnSpc>
            </a:pPr>
            <a:r>
              <a:rPr lang="en-US" sz="3799">
                <a:solidFill>
                  <a:srgbClr val="FFFFFF"/>
                </a:solidFill>
                <a:latin typeface="Roboto Condensed"/>
                <a:ea typeface="Roboto Condensed"/>
                <a:cs typeface="Roboto Condensed"/>
                <a:sym typeface="Roboto Condensed"/>
              </a:rPr>
              <a:t>Name:  </a:t>
            </a:r>
            <a:r>
              <a:rPr lang="en-US" sz="3799">
                <a:solidFill>
                  <a:srgbClr val="FFDE59"/>
                </a:solidFill>
                <a:latin typeface="Roboto Condensed Bold"/>
                <a:ea typeface="Roboto Condensed Bold"/>
                <a:cs typeface="Roboto Condensed Bold"/>
                <a:sym typeface="Roboto Condensed Bold"/>
              </a:rPr>
              <a:t>Ajay  Shah</a:t>
            </a:r>
          </a:p>
        </p:txBody>
      </p:sp>
      <p:sp>
        <p:nvSpPr>
          <p:cNvPr id="11" name="TextBox 11"/>
          <p:cNvSpPr txBox="1"/>
          <p:nvPr/>
        </p:nvSpPr>
        <p:spPr>
          <a:xfrm>
            <a:off x="8752356" y="3340888"/>
            <a:ext cx="9205875" cy="622935"/>
          </a:xfrm>
          <a:prstGeom prst="rect">
            <a:avLst/>
          </a:prstGeom>
        </p:spPr>
        <p:txBody>
          <a:bodyPr lIns="0" tIns="0" rIns="0" bIns="0" rtlCol="0" anchor="t">
            <a:spAutoFit/>
          </a:bodyPr>
          <a:lstStyle/>
          <a:p>
            <a:pPr algn="l">
              <a:lnSpc>
                <a:spcPts val="5039"/>
              </a:lnSpc>
            </a:pPr>
            <a:r>
              <a:rPr lang="en-US" sz="3599">
                <a:solidFill>
                  <a:srgbClr val="FFFFFF"/>
                </a:solidFill>
                <a:latin typeface="Roboto Condensed"/>
                <a:ea typeface="Roboto Condensed"/>
                <a:cs typeface="Roboto Condensed"/>
                <a:sym typeface="Roboto Condensed"/>
              </a:rPr>
              <a:t>Address: </a:t>
            </a:r>
            <a:r>
              <a:rPr lang="en-US" sz="3599">
                <a:solidFill>
                  <a:srgbClr val="FFDE59"/>
                </a:solidFill>
                <a:latin typeface="Roboto Condensed Bold"/>
                <a:ea typeface="Roboto Condensed Bold"/>
                <a:cs typeface="Roboto Condensed Bold"/>
                <a:sym typeface="Roboto Condensed Bold"/>
              </a:rPr>
              <a:t>Lahan-4, Siraha</a:t>
            </a:r>
          </a:p>
        </p:txBody>
      </p:sp>
      <p:sp>
        <p:nvSpPr>
          <p:cNvPr id="12" name="TextBox 12"/>
          <p:cNvSpPr txBox="1"/>
          <p:nvPr/>
        </p:nvSpPr>
        <p:spPr>
          <a:xfrm>
            <a:off x="8752356" y="4204094"/>
            <a:ext cx="9205875" cy="556895"/>
          </a:xfrm>
          <a:prstGeom prst="rect">
            <a:avLst/>
          </a:prstGeom>
        </p:spPr>
        <p:txBody>
          <a:bodyPr lIns="0" tIns="0" rIns="0" bIns="0" rtlCol="0" anchor="t">
            <a:spAutoFit/>
          </a:bodyPr>
          <a:lstStyle/>
          <a:p>
            <a:pPr algn="l">
              <a:lnSpc>
                <a:spcPts val="4479"/>
              </a:lnSpc>
            </a:pPr>
            <a:r>
              <a:rPr lang="en-US" sz="3199">
                <a:solidFill>
                  <a:srgbClr val="FFFFFF"/>
                </a:solidFill>
                <a:latin typeface="Roboto Condensed"/>
                <a:ea typeface="Roboto Condensed"/>
                <a:cs typeface="Roboto Condensed"/>
                <a:sym typeface="Roboto Condensed"/>
              </a:rPr>
              <a:t>Qualification: </a:t>
            </a:r>
            <a:r>
              <a:rPr lang="en-US" sz="3199">
                <a:solidFill>
                  <a:srgbClr val="FFDE59"/>
                </a:solidFill>
                <a:latin typeface="Roboto Condensed Bold"/>
                <a:ea typeface="Roboto Condensed Bold"/>
                <a:cs typeface="Roboto Condensed Bold"/>
                <a:sym typeface="Roboto Condensed Bold"/>
              </a:rPr>
              <a:t>B.Tech Information Science &amp; Engineering</a:t>
            </a:r>
          </a:p>
        </p:txBody>
      </p:sp>
      <p:sp>
        <p:nvSpPr>
          <p:cNvPr id="13" name="TextBox 13"/>
          <p:cNvSpPr txBox="1"/>
          <p:nvPr/>
        </p:nvSpPr>
        <p:spPr>
          <a:xfrm>
            <a:off x="8752356" y="5553765"/>
            <a:ext cx="9492437" cy="3676679"/>
          </a:xfrm>
          <a:prstGeom prst="rect">
            <a:avLst/>
          </a:prstGeom>
        </p:spPr>
        <p:txBody>
          <a:bodyPr lIns="0" tIns="0" rIns="0" bIns="0" rtlCol="0" anchor="t">
            <a:spAutoFit/>
          </a:bodyPr>
          <a:lstStyle/>
          <a:p>
            <a:pPr algn="l">
              <a:lnSpc>
                <a:spcPts val="4058"/>
              </a:lnSpc>
            </a:pPr>
            <a:r>
              <a:rPr lang="en-US" sz="2898">
                <a:solidFill>
                  <a:srgbClr val="FFFFFF"/>
                </a:solidFill>
                <a:latin typeface="Roboto Condensed"/>
                <a:ea typeface="Roboto Condensed"/>
                <a:cs typeface="Roboto Condensed"/>
                <a:sym typeface="Roboto Condensed"/>
              </a:rPr>
              <a:t>Experience:     </a:t>
            </a:r>
          </a:p>
          <a:p>
            <a:pPr marL="625864" lvl="1" indent="-312932" algn="l">
              <a:lnSpc>
                <a:spcPts val="4058"/>
              </a:lnSpc>
              <a:buFont typeface="Arial"/>
              <a:buChar char="•"/>
            </a:pPr>
            <a:r>
              <a:rPr lang="en-US" sz="2898">
                <a:solidFill>
                  <a:srgbClr val="FFDE59"/>
                </a:solidFill>
                <a:latin typeface="Roboto Condensed"/>
                <a:ea typeface="Roboto Condensed"/>
                <a:cs typeface="Roboto Condensed"/>
                <a:sym typeface="Roboto Condensed"/>
              </a:rPr>
              <a:t>       2+ year as a Computer teacher in Royal Softech College </a:t>
            </a:r>
          </a:p>
          <a:p>
            <a:pPr marL="625864" lvl="1" indent="-312932" algn="l">
              <a:lnSpc>
                <a:spcPts val="4058"/>
              </a:lnSpc>
              <a:buFont typeface="Arial"/>
              <a:buChar char="•"/>
            </a:pPr>
            <a:r>
              <a:rPr lang="en-US" sz="2898">
                <a:solidFill>
                  <a:srgbClr val="FFDE59"/>
                </a:solidFill>
                <a:latin typeface="Roboto Condensed"/>
                <a:ea typeface="Roboto Condensed"/>
                <a:cs typeface="Roboto Condensed"/>
                <a:sym typeface="Roboto Condensed"/>
              </a:rPr>
              <a:t>       Branch Manager at Mero Discounts Pvt.Ltd</a:t>
            </a:r>
          </a:p>
          <a:p>
            <a:pPr marL="625864" lvl="1" indent="-312932" algn="l">
              <a:lnSpc>
                <a:spcPts val="4058"/>
              </a:lnSpc>
              <a:buFont typeface="Arial"/>
              <a:buChar char="•"/>
            </a:pPr>
            <a:r>
              <a:rPr lang="en-US" sz="2898">
                <a:solidFill>
                  <a:srgbClr val="FFDE59"/>
                </a:solidFill>
                <a:latin typeface="Roboto Condensed"/>
                <a:ea typeface="Roboto Condensed"/>
                <a:cs typeface="Roboto Condensed"/>
                <a:sym typeface="Roboto Condensed"/>
              </a:rPr>
              <a:t>       2  year in Digital Marketing</a:t>
            </a:r>
          </a:p>
          <a:p>
            <a:pPr marL="625864" lvl="1" indent="-312932" algn="l">
              <a:lnSpc>
                <a:spcPts val="4058"/>
              </a:lnSpc>
              <a:buFont typeface="Arial"/>
              <a:buChar char="•"/>
            </a:pPr>
            <a:r>
              <a:rPr lang="en-US" sz="2898">
                <a:solidFill>
                  <a:srgbClr val="FFDE59"/>
                </a:solidFill>
                <a:latin typeface="Roboto Condensed"/>
                <a:ea typeface="Roboto Condensed"/>
                <a:cs typeface="Roboto Condensed"/>
                <a:sym typeface="Roboto Condensed"/>
              </a:rPr>
              <a:t>       1+ year in Web Development</a:t>
            </a:r>
          </a:p>
          <a:p>
            <a:pPr marL="625864" lvl="1" indent="-312932" algn="l">
              <a:lnSpc>
                <a:spcPts val="4058"/>
              </a:lnSpc>
              <a:buFont typeface="Arial"/>
              <a:buChar char="•"/>
            </a:pPr>
            <a:r>
              <a:rPr lang="en-US" sz="2898">
                <a:solidFill>
                  <a:srgbClr val="FFDE59"/>
                </a:solidFill>
                <a:latin typeface="Roboto Condensed"/>
                <a:ea typeface="Roboto Condensed"/>
                <a:cs typeface="Roboto Condensed"/>
                <a:sym typeface="Roboto Condensed"/>
              </a:rPr>
              <a:t>       Owner at Kharidzone.com</a:t>
            </a:r>
          </a:p>
          <a:p>
            <a:pPr algn="l">
              <a:lnSpc>
                <a:spcPts val="4338"/>
              </a:lnSpc>
            </a:pPr>
            <a:endParaRPr lang="en-US" sz="2898">
              <a:solidFill>
                <a:srgbClr val="FFDE59"/>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322966" y="2829970"/>
            <a:ext cx="10072226" cy="5505450"/>
          </a:xfrm>
          <a:prstGeom prst="rect">
            <a:avLst/>
          </a:prstGeom>
        </p:spPr>
        <p:txBody>
          <a:bodyPr lIns="0" tIns="0" rIns="0" bIns="0" rtlCol="0" anchor="t">
            <a:spAutoFit/>
          </a:bodyPr>
          <a:lstStyle/>
          <a:p>
            <a:pPr marL="0" lvl="0" indent="0" algn="l">
              <a:lnSpc>
                <a:spcPts val="14400"/>
              </a:lnSpc>
            </a:pPr>
            <a:r>
              <a:rPr lang="en-US" sz="12000">
                <a:solidFill>
                  <a:srgbClr val="FFFFFF"/>
                </a:solidFill>
                <a:latin typeface="Sifonn"/>
                <a:ea typeface="Sifonn"/>
                <a:cs typeface="Sifonn"/>
                <a:sym typeface="Sifonn"/>
              </a:rPr>
              <a:t>WHY TO STUDY COMPUTER?</a:t>
            </a:r>
          </a:p>
        </p:txBody>
      </p:sp>
      <p:pic>
        <p:nvPicPr>
          <p:cNvPr id="6" name="Picture 5">
            <a:extLst>
              <a:ext uri="{FF2B5EF4-FFF2-40B4-BE49-F238E27FC236}">
                <a16:creationId xmlns:a16="http://schemas.microsoft.com/office/drawing/2014/main" id="{7BD48AA3-0246-74EC-048F-2ACF76B6A1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4600" y="0"/>
            <a:ext cx="81534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217186" y="327226"/>
            <a:ext cx="10178006" cy="2466975"/>
          </a:xfrm>
          <a:prstGeom prst="rect">
            <a:avLst/>
          </a:prstGeom>
        </p:spPr>
        <p:txBody>
          <a:bodyPr lIns="0" tIns="0" rIns="0" bIns="0" rtlCol="0" anchor="t">
            <a:spAutoFit/>
          </a:bodyPr>
          <a:lstStyle/>
          <a:p>
            <a:pPr marL="0" lvl="0" indent="0" algn="l">
              <a:lnSpc>
                <a:spcPts val="9721"/>
              </a:lnSpc>
            </a:pPr>
            <a:r>
              <a:rPr lang="en-US" sz="8100">
                <a:solidFill>
                  <a:srgbClr val="FFFFFF"/>
                </a:solidFill>
                <a:latin typeface="Sifonn"/>
                <a:ea typeface="Sifonn"/>
                <a:cs typeface="Sifonn"/>
                <a:sym typeface="Sifonn"/>
              </a:rPr>
              <a:t>WHY TO STUDY COMPUTER?</a:t>
            </a:r>
          </a:p>
        </p:txBody>
      </p:sp>
      <p:grpSp>
        <p:nvGrpSpPr>
          <p:cNvPr id="5" name="Group 5"/>
          <p:cNvGrpSpPr/>
          <p:nvPr/>
        </p:nvGrpSpPr>
        <p:grpSpPr>
          <a:xfrm>
            <a:off x="266418" y="8348976"/>
            <a:ext cx="8926814" cy="1223185"/>
            <a:chOff x="0" y="0"/>
            <a:chExt cx="6911573" cy="947049"/>
          </a:xfrm>
        </p:grpSpPr>
        <p:sp>
          <p:nvSpPr>
            <p:cNvPr id="6" name="Freeform 6"/>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7" name="TextBox 7"/>
          <p:cNvSpPr txBox="1"/>
          <p:nvPr/>
        </p:nvSpPr>
        <p:spPr>
          <a:xfrm>
            <a:off x="496915" y="8661401"/>
            <a:ext cx="8484870" cy="596899"/>
          </a:xfrm>
          <a:prstGeom prst="rect">
            <a:avLst/>
          </a:prstGeom>
        </p:spPr>
        <p:txBody>
          <a:bodyPr lIns="0" tIns="0" rIns="0" bIns="0" rtlCol="0" anchor="t">
            <a:spAutoFit/>
          </a:bodyPr>
          <a:lstStyle/>
          <a:p>
            <a:pPr algn="ctr">
              <a:lnSpc>
                <a:spcPts val="4900"/>
              </a:lnSpc>
            </a:pPr>
            <a:r>
              <a:rPr lang="en-US" sz="3500">
                <a:solidFill>
                  <a:srgbClr val="FFFFFF"/>
                </a:solidFill>
                <a:latin typeface="Canva Sans Bold"/>
                <a:ea typeface="Canva Sans Bold"/>
                <a:cs typeface="Canva Sans Bold"/>
                <a:sym typeface="Canva Sans Bold"/>
              </a:rPr>
              <a:t>High Paying &amp; Home Based Jobs of I.T.  </a:t>
            </a:r>
          </a:p>
        </p:txBody>
      </p:sp>
      <p:grpSp>
        <p:nvGrpSpPr>
          <p:cNvPr id="8" name="Group 8"/>
          <p:cNvGrpSpPr/>
          <p:nvPr/>
        </p:nvGrpSpPr>
        <p:grpSpPr>
          <a:xfrm>
            <a:off x="334990" y="6595887"/>
            <a:ext cx="8926814" cy="1223185"/>
            <a:chOff x="0" y="0"/>
            <a:chExt cx="6911573" cy="947049"/>
          </a:xfrm>
        </p:grpSpPr>
        <p:sp>
          <p:nvSpPr>
            <p:cNvPr id="9" name="Freeform 9"/>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0" name="TextBox 10"/>
          <p:cNvSpPr txBox="1"/>
          <p:nvPr/>
        </p:nvSpPr>
        <p:spPr>
          <a:xfrm>
            <a:off x="496915" y="6643601"/>
            <a:ext cx="8442643" cy="563879"/>
          </a:xfrm>
          <a:prstGeom prst="rect">
            <a:avLst/>
          </a:prstGeom>
        </p:spPr>
        <p:txBody>
          <a:bodyPr lIns="0" tIns="0" rIns="0" bIns="0" rtlCol="0" anchor="t">
            <a:spAutoFit/>
          </a:bodyPr>
          <a:lstStyle/>
          <a:p>
            <a:pPr algn="ctr">
              <a:lnSpc>
                <a:spcPts val="4620"/>
              </a:lnSpc>
            </a:pPr>
            <a:r>
              <a:rPr lang="en-US" sz="3300" dirty="0">
                <a:solidFill>
                  <a:srgbClr val="FFFFFF"/>
                </a:solidFill>
                <a:latin typeface="Canva Sans Bold"/>
                <a:ea typeface="Canva Sans Bold"/>
                <a:cs typeface="Canva Sans Bold"/>
                <a:sym typeface="Canva Sans Bold"/>
              </a:rPr>
              <a:t>Higher  Scope of Jobs  all  Over the World</a:t>
            </a:r>
          </a:p>
        </p:txBody>
      </p:sp>
      <p:grpSp>
        <p:nvGrpSpPr>
          <p:cNvPr id="11" name="Group 11"/>
          <p:cNvGrpSpPr/>
          <p:nvPr/>
        </p:nvGrpSpPr>
        <p:grpSpPr>
          <a:xfrm>
            <a:off x="334990" y="4839302"/>
            <a:ext cx="8926814" cy="1223185"/>
            <a:chOff x="0" y="0"/>
            <a:chExt cx="6911573" cy="947049"/>
          </a:xfrm>
        </p:grpSpPr>
        <p:sp>
          <p:nvSpPr>
            <p:cNvPr id="12" name="Freeform 12"/>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3" name="TextBox 13"/>
          <p:cNvSpPr txBox="1"/>
          <p:nvPr/>
        </p:nvSpPr>
        <p:spPr>
          <a:xfrm>
            <a:off x="422612" y="5153168"/>
            <a:ext cx="8770620" cy="537844"/>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ea typeface="Canva Sans Bold"/>
                <a:cs typeface="Canva Sans Bold"/>
                <a:sym typeface="Canva Sans Bold"/>
              </a:rPr>
              <a:t>Every Industy is Demanding Computer Skills</a:t>
            </a:r>
          </a:p>
        </p:txBody>
      </p:sp>
      <p:grpSp>
        <p:nvGrpSpPr>
          <p:cNvPr id="14" name="Group 14"/>
          <p:cNvGrpSpPr/>
          <p:nvPr/>
        </p:nvGrpSpPr>
        <p:grpSpPr>
          <a:xfrm>
            <a:off x="334990" y="3082717"/>
            <a:ext cx="8926814" cy="1223185"/>
            <a:chOff x="0" y="0"/>
            <a:chExt cx="6911573" cy="947049"/>
          </a:xfrm>
        </p:grpSpPr>
        <p:sp>
          <p:nvSpPr>
            <p:cNvPr id="15" name="Freeform 15"/>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6" name="TextBox 16"/>
          <p:cNvSpPr txBox="1"/>
          <p:nvPr/>
        </p:nvSpPr>
        <p:spPr>
          <a:xfrm>
            <a:off x="614866" y="3348467"/>
            <a:ext cx="8366919" cy="580389"/>
          </a:xfrm>
          <a:prstGeom prst="rect">
            <a:avLst/>
          </a:prstGeom>
        </p:spPr>
        <p:txBody>
          <a:bodyPr lIns="0" tIns="0" rIns="0" bIns="0" rtlCol="0" anchor="t">
            <a:spAutoFit/>
          </a:bodyPr>
          <a:lstStyle/>
          <a:p>
            <a:pPr algn="ctr">
              <a:lnSpc>
                <a:spcPts val="4760"/>
              </a:lnSpc>
            </a:pPr>
            <a:r>
              <a:rPr lang="en-US" sz="3400">
                <a:solidFill>
                  <a:srgbClr val="FFFFFF"/>
                </a:solidFill>
                <a:latin typeface="Canva Sans Bold"/>
                <a:ea typeface="Canva Sans Bold"/>
                <a:cs typeface="Canva Sans Bold"/>
                <a:sym typeface="Canva Sans Bold"/>
              </a:rPr>
              <a:t>World of Technology is Growing Rapidly</a:t>
            </a:r>
          </a:p>
        </p:txBody>
      </p:sp>
      <p:pic>
        <p:nvPicPr>
          <p:cNvPr id="18" name="Picture 17">
            <a:extLst>
              <a:ext uri="{FF2B5EF4-FFF2-40B4-BE49-F238E27FC236}">
                <a16:creationId xmlns:a16="http://schemas.microsoft.com/office/drawing/2014/main" id="{1DD95913-0382-1BF0-3D0D-02E18A293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0" y="2599475"/>
            <a:ext cx="8774206" cy="61830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266418" y="339517"/>
            <a:ext cx="10178006" cy="1733550"/>
          </a:xfrm>
          <a:prstGeom prst="rect">
            <a:avLst/>
          </a:prstGeom>
        </p:spPr>
        <p:txBody>
          <a:bodyPr lIns="0" tIns="0" rIns="0" bIns="0" rtlCol="0" anchor="t">
            <a:spAutoFit/>
          </a:bodyPr>
          <a:lstStyle/>
          <a:p>
            <a:pPr marL="0" lvl="0" indent="0" algn="l">
              <a:lnSpc>
                <a:spcPts val="12120"/>
              </a:lnSpc>
            </a:pPr>
            <a:r>
              <a:rPr lang="en-US" sz="10100">
                <a:solidFill>
                  <a:srgbClr val="FFFFFF"/>
                </a:solidFill>
                <a:latin typeface="Abundant Harvest"/>
                <a:ea typeface="Abundant Harvest"/>
                <a:cs typeface="Abundant Harvest"/>
                <a:sym typeface="Abundant Harvest"/>
              </a:rPr>
              <a:t>JOBS AVAILABLE </a:t>
            </a:r>
          </a:p>
        </p:txBody>
      </p:sp>
      <p:grpSp>
        <p:nvGrpSpPr>
          <p:cNvPr id="5" name="Group 5"/>
          <p:cNvGrpSpPr/>
          <p:nvPr/>
        </p:nvGrpSpPr>
        <p:grpSpPr>
          <a:xfrm>
            <a:off x="266418" y="8348976"/>
            <a:ext cx="8926814" cy="1223185"/>
            <a:chOff x="0" y="0"/>
            <a:chExt cx="6911573" cy="947049"/>
          </a:xfrm>
        </p:grpSpPr>
        <p:sp>
          <p:nvSpPr>
            <p:cNvPr id="6" name="Freeform 6"/>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7" name="TextBox 7"/>
          <p:cNvSpPr txBox="1"/>
          <p:nvPr/>
        </p:nvSpPr>
        <p:spPr>
          <a:xfrm>
            <a:off x="0" y="8282301"/>
            <a:ext cx="9478699" cy="1216024"/>
          </a:xfrm>
          <a:prstGeom prst="rect">
            <a:avLst/>
          </a:prstGeom>
        </p:spPr>
        <p:txBody>
          <a:bodyPr lIns="0" tIns="0" rIns="0" bIns="0" rtlCol="0" anchor="t">
            <a:spAutoFit/>
          </a:bodyPr>
          <a:lstStyle/>
          <a:p>
            <a:pPr algn="ctr">
              <a:lnSpc>
                <a:spcPts val="4900"/>
              </a:lnSpc>
            </a:pPr>
            <a:r>
              <a:rPr lang="en-US" sz="3500">
                <a:solidFill>
                  <a:srgbClr val="FFFFFF"/>
                </a:solidFill>
                <a:latin typeface="Canva Sans Bold"/>
                <a:ea typeface="Canva Sans Bold"/>
                <a:cs typeface="Canva Sans Bold"/>
                <a:sym typeface="Canva Sans Bold"/>
              </a:rPr>
              <a:t> Website Developer, Application Developer, Software Developer</a:t>
            </a:r>
          </a:p>
        </p:txBody>
      </p:sp>
      <p:grpSp>
        <p:nvGrpSpPr>
          <p:cNvPr id="8" name="Group 8"/>
          <p:cNvGrpSpPr/>
          <p:nvPr/>
        </p:nvGrpSpPr>
        <p:grpSpPr>
          <a:xfrm>
            <a:off x="334990" y="5500512"/>
            <a:ext cx="8926814" cy="1223185"/>
            <a:chOff x="0" y="0"/>
            <a:chExt cx="6911573" cy="947049"/>
          </a:xfrm>
        </p:grpSpPr>
        <p:sp>
          <p:nvSpPr>
            <p:cNvPr id="9" name="Freeform 9"/>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0" name="TextBox 10"/>
          <p:cNvSpPr txBox="1"/>
          <p:nvPr/>
        </p:nvSpPr>
        <p:spPr>
          <a:xfrm>
            <a:off x="2737077" y="5395737"/>
            <a:ext cx="3630454" cy="563879"/>
          </a:xfrm>
          <a:prstGeom prst="rect">
            <a:avLst/>
          </a:prstGeom>
        </p:spPr>
        <p:txBody>
          <a:bodyPr lIns="0" tIns="0" rIns="0" bIns="0" rtlCol="0" anchor="t">
            <a:spAutoFit/>
          </a:bodyPr>
          <a:lstStyle/>
          <a:p>
            <a:pPr algn="ctr">
              <a:lnSpc>
                <a:spcPts val="4620"/>
              </a:lnSpc>
            </a:pPr>
            <a:r>
              <a:rPr lang="en-US" sz="3300">
                <a:solidFill>
                  <a:srgbClr val="FFFFFF"/>
                </a:solidFill>
                <a:latin typeface="Canva Sans Bold"/>
                <a:ea typeface="Canva Sans Bold"/>
                <a:cs typeface="Canva Sans Bold"/>
                <a:sym typeface="Canva Sans Bold"/>
              </a:rPr>
              <a:t> Graphic Designer</a:t>
            </a:r>
          </a:p>
        </p:txBody>
      </p:sp>
      <p:grpSp>
        <p:nvGrpSpPr>
          <p:cNvPr id="11" name="Group 11"/>
          <p:cNvGrpSpPr/>
          <p:nvPr/>
        </p:nvGrpSpPr>
        <p:grpSpPr>
          <a:xfrm>
            <a:off x="334990" y="3924902"/>
            <a:ext cx="8926814" cy="1223185"/>
            <a:chOff x="0" y="0"/>
            <a:chExt cx="6911573" cy="947049"/>
          </a:xfrm>
        </p:grpSpPr>
        <p:sp>
          <p:nvSpPr>
            <p:cNvPr id="12" name="Freeform 12"/>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grpSp>
        <p:nvGrpSpPr>
          <p:cNvPr id="13" name="Group 13"/>
          <p:cNvGrpSpPr/>
          <p:nvPr/>
        </p:nvGrpSpPr>
        <p:grpSpPr>
          <a:xfrm>
            <a:off x="275943" y="2368342"/>
            <a:ext cx="8926814" cy="1223185"/>
            <a:chOff x="0" y="0"/>
            <a:chExt cx="6911573" cy="947049"/>
          </a:xfrm>
        </p:grpSpPr>
        <p:sp>
          <p:nvSpPr>
            <p:cNvPr id="14" name="Freeform 14"/>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5" name="TextBox 15"/>
          <p:cNvSpPr txBox="1"/>
          <p:nvPr/>
        </p:nvSpPr>
        <p:spPr>
          <a:xfrm>
            <a:off x="1531171" y="2335410"/>
            <a:ext cx="6397307" cy="596899"/>
          </a:xfrm>
          <a:prstGeom prst="rect">
            <a:avLst/>
          </a:prstGeom>
        </p:spPr>
        <p:txBody>
          <a:bodyPr lIns="0" tIns="0" rIns="0" bIns="0" rtlCol="0" anchor="t">
            <a:spAutoFit/>
          </a:bodyPr>
          <a:lstStyle/>
          <a:p>
            <a:pPr algn="ctr">
              <a:lnSpc>
                <a:spcPts val="4900"/>
              </a:lnSpc>
            </a:pPr>
            <a:r>
              <a:rPr lang="en-US" sz="3500">
                <a:solidFill>
                  <a:srgbClr val="FFFFFF"/>
                </a:solidFill>
                <a:latin typeface="Canva Sans Bold"/>
                <a:ea typeface="Canva Sans Bold"/>
                <a:cs typeface="Canva Sans Bold"/>
                <a:sym typeface="Canva Sans Bold"/>
              </a:rPr>
              <a:t> Data Management &amp; Analysis</a:t>
            </a:r>
          </a:p>
        </p:txBody>
      </p:sp>
      <p:sp>
        <p:nvSpPr>
          <p:cNvPr id="16" name="TextBox 16"/>
          <p:cNvSpPr txBox="1"/>
          <p:nvPr/>
        </p:nvSpPr>
        <p:spPr>
          <a:xfrm>
            <a:off x="2737077" y="3918006"/>
            <a:ext cx="3410585" cy="580389"/>
          </a:xfrm>
          <a:prstGeom prst="rect">
            <a:avLst/>
          </a:prstGeom>
        </p:spPr>
        <p:txBody>
          <a:bodyPr lIns="0" tIns="0" rIns="0" bIns="0" rtlCol="0" anchor="t">
            <a:spAutoFit/>
          </a:bodyPr>
          <a:lstStyle/>
          <a:p>
            <a:pPr algn="ctr">
              <a:lnSpc>
                <a:spcPts val="4760"/>
              </a:lnSpc>
            </a:pPr>
            <a:r>
              <a:rPr lang="en-US" sz="3400">
                <a:solidFill>
                  <a:srgbClr val="FFFFFF"/>
                </a:solidFill>
                <a:latin typeface="Canva Sans Bold"/>
                <a:ea typeface="Canva Sans Bold"/>
                <a:cs typeface="Canva Sans Bold"/>
                <a:sym typeface="Canva Sans Bold"/>
              </a:rPr>
              <a:t>Digital Marketer</a:t>
            </a:r>
          </a:p>
        </p:txBody>
      </p:sp>
      <p:grpSp>
        <p:nvGrpSpPr>
          <p:cNvPr id="17" name="Group 17"/>
          <p:cNvGrpSpPr/>
          <p:nvPr/>
        </p:nvGrpSpPr>
        <p:grpSpPr>
          <a:xfrm>
            <a:off x="334990" y="6924744"/>
            <a:ext cx="8926814" cy="1223185"/>
            <a:chOff x="0" y="0"/>
            <a:chExt cx="6911573" cy="947049"/>
          </a:xfrm>
        </p:grpSpPr>
        <p:sp>
          <p:nvSpPr>
            <p:cNvPr id="18" name="Freeform 18"/>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9" name="TextBox 19"/>
          <p:cNvSpPr txBox="1"/>
          <p:nvPr/>
        </p:nvSpPr>
        <p:spPr>
          <a:xfrm>
            <a:off x="2590075" y="6866572"/>
            <a:ext cx="3924459" cy="563879"/>
          </a:xfrm>
          <a:prstGeom prst="rect">
            <a:avLst/>
          </a:prstGeom>
        </p:spPr>
        <p:txBody>
          <a:bodyPr lIns="0" tIns="0" rIns="0" bIns="0" rtlCol="0" anchor="t">
            <a:spAutoFit/>
          </a:bodyPr>
          <a:lstStyle/>
          <a:p>
            <a:pPr algn="ctr">
              <a:lnSpc>
                <a:spcPts val="4620"/>
              </a:lnSpc>
            </a:pPr>
            <a:r>
              <a:rPr lang="en-US" sz="3300">
                <a:solidFill>
                  <a:srgbClr val="FFFFFF"/>
                </a:solidFill>
                <a:latin typeface="Canva Sans Bold"/>
                <a:ea typeface="Canva Sans Bold"/>
                <a:cs typeface="Canva Sans Bold"/>
                <a:sym typeface="Canva Sans Bold"/>
              </a:rPr>
              <a:t> Computer Teacher</a:t>
            </a:r>
          </a:p>
        </p:txBody>
      </p:sp>
      <p:pic>
        <p:nvPicPr>
          <p:cNvPr id="21" name="Picture 20">
            <a:extLst>
              <a:ext uri="{FF2B5EF4-FFF2-40B4-BE49-F238E27FC236}">
                <a16:creationId xmlns:a16="http://schemas.microsoft.com/office/drawing/2014/main" id="{5549FF6C-45D6-2588-6830-F7F2AF6DD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2876" y="3314700"/>
            <a:ext cx="8572499" cy="5715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266418" y="339517"/>
            <a:ext cx="10178006" cy="1551707"/>
          </a:xfrm>
          <a:prstGeom prst="rect">
            <a:avLst/>
          </a:prstGeom>
        </p:spPr>
        <p:txBody>
          <a:bodyPr lIns="0" tIns="0" rIns="0" bIns="0" rtlCol="0" anchor="t">
            <a:spAutoFit/>
          </a:bodyPr>
          <a:lstStyle/>
          <a:p>
            <a:pPr marL="0" lvl="0" indent="0" algn="l">
              <a:lnSpc>
                <a:spcPts val="12120"/>
              </a:lnSpc>
            </a:pPr>
            <a:r>
              <a:rPr lang="en-US" sz="10100" dirty="0">
                <a:solidFill>
                  <a:srgbClr val="FFFFFF"/>
                </a:solidFill>
                <a:latin typeface="Abundant Harvest"/>
                <a:ea typeface="Abundant Harvest"/>
                <a:cs typeface="Abundant Harvest"/>
                <a:sym typeface="Abundant Harvest"/>
              </a:rPr>
              <a:t>Contents </a:t>
            </a:r>
          </a:p>
        </p:txBody>
      </p:sp>
      <p:grpSp>
        <p:nvGrpSpPr>
          <p:cNvPr id="5" name="Group 5"/>
          <p:cNvGrpSpPr/>
          <p:nvPr/>
        </p:nvGrpSpPr>
        <p:grpSpPr>
          <a:xfrm>
            <a:off x="391624" y="8418107"/>
            <a:ext cx="8926814" cy="1223185"/>
            <a:chOff x="0" y="0"/>
            <a:chExt cx="6911573" cy="947049"/>
          </a:xfrm>
        </p:grpSpPr>
        <p:sp>
          <p:nvSpPr>
            <p:cNvPr id="6" name="Freeform 6"/>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7" name="TextBox 7"/>
          <p:cNvSpPr txBox="1"/>
          <p:nvPr/>
        </p:nvSpPr>
        <p:spPr>
          <a:xfrm>
            <a:off x="235938" y="8456414"/>
            <a:ext cx="8769238" cy="1215526"/>
          </a:xfrm>
          <a:prstGeom prst="rect">
            <a:avLst/>
          </a:prstGeom>
        </p:spPr>
        <p:txBody>
          <a:bodyPr wrap="square" lIns="0" tIns="0" rIns="0" bIns="0" rtlCol="0" anchor="t">
            <a:spAutoFit/>
          </a:bodyPr>
          <a:lstStyle/>
          <a:p>
            <a:pPr algn="ctr">
              <a:lnSpc>
                <a:spcPts val="4900"/>
              </a:lnSpc>
            </a:pPr>
            <a:r>
              <a:rPr lang="en-US" sz="3500" dirty="0">
                <a:solidFill>
                  <a:srgbClr val="FFFFFF"/>
                </a:solidFill>
                <a:latin typeface="Canva Sans Bold"/>
                <a:ea typeface="Canva Sans Bold"/>
                <a:cs typeface="Canva Sans Bold"/>
                <a:sym typeface="Canva Sans Bold"/>
              </a:rPr>
              <a:t>Unit - 5 : Programming Concepts &amp; Logics </a:t>
            </a:r>
          </a:p>
        </p:txBody>
      </p:sp>
      <p:grpSp>
        <p:nvGrpSpPr>
          <p:cNvPr id="8" name="Group 8"/>
          <p:cNvGrpSpPr/>
          <p:nvPr/>
        </p:nvGrpSpPr>
        <p:grpSpPr>
          <a:xfrm>
            <a:off x="334990" y="5500512"/>
            <a:ext cx="8926814" cy="1223185"/>
            <a:chOff x="0" y="0"/>
            <a:chExt cx="6911573" cy="947049"/>
          </a:xfrm>
        </p:grpSpPr>
        <p:sp>
          <p:nvSpPr>
            <p:cNvPr id="9" name="Freeform 9"/>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txBody>
            <a:bodyPr/>
            <a:lstStyle/>
            <a:p>
              <a:endParaRPr lang="en-US" dirty="0"/>
            </a:p>
          </p:txBody>
        </p:sp>
      </p:grpSp>
      <p:sp>
        <p:nvSpPr>
          <p:cNvPr id="10" name="TextBox 10"/>
          <p:cNvSpPr txBox="1"/>
          <p:nvPr/>
        </p:nvSpPr>
        <p:spPr>
          <a:xfrm>
            <a:off x="620733" y="5565096"/>
            <a:ext cx="8572499" cy="1141595"/>
          </a:xfrm>
          <a:prstGeom prst="rect">
            <a:avLst/>
          </a:prstGeom>
        </p:spPr>
        <p:txBody>
          <a:bodyPr wrap="square" lIns="0" tIns="0" rIns="0" bIns="0" rtlCol="0" anchor="t">
            <a:spAutoFit/>
          </a:bodyPr>
          <a:lstStyle/>
          <a:p>
            <a:pPr algn="ctr">
              <a:lnSpc>
                <a:spcPts val="4620"/>
              </a:lnSpc>
            </a:pPr>
            <a:r>
              <a:rPr lang="en-US" sz="3300" dirty="0">
                <a:solidFill>
                  <a:srgbClr val="FFFFFF"/>
                </a:solidFill>
                <a:latin typeface="Canva Sans Bold"/>
                <a:ea typeface="Canva Sans Bold"/>
                <a:cs typeface="Canva Sans Bold"/>
                <a:sym typeface="Canva Sans Bold"/>
              </a:rPr>
              <a:t>Unit – 3 : Computer Software &amp; Operating System</a:t>
            </a:r>
          </a:p>
        </p:txBody>
      </p:sp>
      <p:grpSp>
        <p:nvGrpSpPr>
          <p:cNvPr id="11" name="Group 11"/>
          <p:cNvGrpSpPr/>
          <p:nvPr/>
        </p:nvGrpSpPr>
        <p:grpSpPr>
          <a:xfrm>
            <a:off x="334990" y="3924902"/>
            <a:ext cx="8926814" cy="1223185"/>
            <a:chOff x="0" y="0"/>
            <a:chExt cx="6911573" cy="947049"/>
          </a:xfrm>
        </p:grpSpPr>
        <p:sp>
          <p:nvSpPr>
            <p:cNvPr id="12" name="Freeform 12"/>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grpSp>
        <p:nvGrpSpPr>
          <p:cNvPr id="13" name="Group 13"/>
          <p:cNvGrpSpPr/>
          <p:nvPr/>
        </p:nvGrpSpPr>
        <p:grpSpPr>
          <a:xfrm>
            <a:off x="275943" y="2368342"/>
            <a:ext cx="8926814" cy="1223185"/>
            <a:chOff x="0" y="0"/>
            <a:chExt cx="6911573" cy="947049"/>
          </a:xfrm>
        </p:grpSpPr>
        <p:sp>
          <p:nvSpPr>
            <p:cNvPr id="14" name="Freeform 14"/>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5" name="TextBox 15"/>
          <p:cNvSpPr txBox="1"/>
          <p:nvPr/>
        </p:nvSpPr>
        <p:spPr>
          <a:xfrm>
            <a:off x="1531171" y="2551557"/>
            <a:ext cx="6397307" cy="587148"/>
          </a:xfrm>
          <a:prstGeom prst="rect">
            <a:avLst/>
          </a:prstGeom>
        </p:spPr>
        <p:txBody>
          <a:bodyPr lIns="0" tIns="0" rIns="0" bIns="0" rtlCol="0" anchor="t">
            <a:spAutoFit/>
          </a:bodyPr>
          <a:lstStyle/>
          <a:p>
            <a:pPr algn="ctr">
              <a:lnSpc>
                <a:spcPts val="4900"/>
              </a:lnSpc>
            </a:pPr>
            <a:r>
              <a:rPr lang="en-US" sz="3500" dirty="0">
                <a:solidFill>
                  <a:srgbClr val="FFFFFF"/>
                </a:solidFill>
                <a:latin typeface="Canva Sans Bold"/>
                <a:ea typeface="Canva Sans Bold"/>
                <a:cs typeface="Canva Sans Bold"/>
                <a:sym typeface="Canva Sans Bold"/>
              </a:rPr>
              <a:t>Unit – 1 : Computer System</a:t>
            </a:r>
          </a:p>
        </p:txBody>
      </p:sp>
      <p:sp>
        <p:nvSpPr>
          <p:cNvPr id="16" name="TextBox 16"/>
          <p:cNvSpPr txBox="1"/>
          <p:nvPr/>
        </p:nvSpPr>
        <p:spPr>
          <a:xfrm>
            <a:off x="235938" y="3898315"/>
            <a:ext cx="9226323" cy="1189749"/>
          </a:xfrm>
          <a:prstGeom prst="rect">
            <a:avLst/>
          </a:prstGeom>
        </p:spPr>
        <p:txBody>
          <a:bodyPr wrap="square" lIns="0" tIns="0" rIns="0" bIns="0" rtlCol="0" anchor="t">
            <a:spAutoFit/>
          </a:bodyPr>
          <a:lstStyle/>
          <a:p>
            <a:pPr algn="ctr">
              <a:lnSpc>
                <a:spcPts val="4760"/>
              </a:lnSpc>
            </a:pPr>
            <a:r>
              <a:rPr lang="en-US" sz="3400" dirty="0">
                <a:solidFill>
                  <a:srgbClr val="FFFFFF"/>
                </a:solidFill>
                <a:latin typeface="Canva Sans Bold"/>
                <a:ea typeface="Canva Sans Bold"/>
                <a:cs typeface="Canva Sans Bold"/>
                <a:sym typeface="Canva Sans Bold"/>
              </a:rPr>
              <a:t>Unit – 2 : Number System &amp; Conservation Boolean Logic </a:t>
            </a:r>
          </a:p>
        </p:txBody>
      </p:sp>
      <p:grpSp>
        <p:nvGrpSpPr>
          <p:cNvPr id="17" name="Group 17"/>
          <p:cNvGrpSpPr/>
          <p:nvPr/>
        </p:nvGrpSpPr>
        <p:grpSpPr>
          <a:xfrm>
            <a:off x="334990" y="6992899"/>
            <a:ext cx="8926814" cy="1223185"/>
            <a:chOff x="0" y="0"/>
            <a:chExt cx="6911573" cy="947049"/>
          </a:xfrm>
        </p:grpSpPr>
        <p:sp>
          <p:nvSpPr>
            <p:cNvPr id="18" name="Freeform 18"/>
            <p:cNvSpPr/>
            <p:nvPr/>
          </p:nvSpPr>
          <p:spPr>
            <a:xfrm>
              <a:off x="0" y="0"/>
              <a:ext cx="6911573" cy="947050"/>
            </a:xfrm>
            <a:custGeom>
              <a:avLst/>
              <a:gdLst/>
              <a:ahLst/>
              <a:cxnLst/>
              <a:rect l="l" t="t" r="r" b="b"/>
              <a:pathLst>
                <a:path w="6911573" h="947050">
                  <a:moveTo>
                    <a:pt x="6787113" y="947049"/>
                  </a:moveTo>
                  <a:lnTo>
                    <a:pt x="124460" y="947049"/>
                  </a:lnTo>
                  <a:cubicBezTo>
                    <a:pt x="55880" y="947049"/>
                    <a:pt x="0" y="891169"/>
                    <a:pt x="0" y="822589"/>
                  </a:cubicBezTo>
                  <a:lnTo>
                    <a:pt x="0" y="124460"/>
                  </a:lnTo>
                  <a:cubicBezTo>
                    <a:pt x="0" y="55880"/>
                    <a:pt x="55880" y="0"/>
                    <a:pt x="124460" y="0"/>
                  </a:cubicBezTo>
                  <a:lnTo>
                    <a:pt x="6787113" y="0"/>
                  </a:lnTo>
                  <a:cubicBezTo>
                    <a:pt x="6855692" y="0"/>
                    <a:pt x="6911573" y="55880"/>
                    <a:pt x="6911573" y="124460"/>
                  </a:cubicBezTo>
                  <a:lnTo>
                    <a:pt x="6911573" y="822590"/>
                  </a:lnTo>
                  <a:cubicBezTo>
                    <a:pt x="6911573" y="891169"/>
                    <a:pt x="6855692" y="947050"/>
                    <a:pt x="6787113" y="947050"/>
                  </a:cubicBezTo>
                  <a:close/>
                </a:path>
              </a:pathLst>
            </a:custGeom>
            <a:solidFill>
              <a:srgbClr val="4A83A1"/>
            </a:solidFill>
          </p:spPr>
        </p:sp>
      </p:grpSp>
      <p:sp>
        <p:nvSpPr>
          <p:cNvPr id="19" name="TextBox 19"/>
          <p:cNvSpPr txBox="1"/>
          <p:nvPr/>
        </p:nvSpPr>
        <p:spPr>
          <a:xfrm>
            <a:off x="1630019" y="7277789"/>
            <a:ext cx="6553925" cy="551689"/>
          </a:xfrm>
          <a:prstGeom prst="rect">
            <a:avLst/>
          </a:prstGeom>
        </p:spPr>
        <p:txBody>
          <a:bodyPr wrap="square" lIns="0" tIns="0" rIns="0" bIns="0" rtlCol="0" anchor="t">
            <a:spAutoFit/>
          </a:bodyPr>
          <a:lstStyle/>
          <a:p>
            <a:pPr algn="ctr">
              <a:lnSpc>
                <a:spcPts val="4620"/>
              </a:lnSpc>
            </a:pPr>
            <a:r>
              <a:rPr lang="en-US" sz="3300" dirty="0">
                <a:solidFill>
                  <a:srgbClr val="FFFFFF"/>
                </a:solidFill>
                <a:latin typeface="Canva Sans Bold"/>
                <a:ea typeface="Canva Sans Bold"/>
                <a:cs typeface="Canva Sans Bold"/>
                <a:sym typeface="Canva Sans Bold"/>
              </a:rPr>
              <a:t>Unit - 4 : Application Package</a:t>
            </a:r>
          </a:p>
        </p:txBody>
      </p:sp>
      <p:pic>
        <p:nvPicPr>
          <p:cNvPr id="2" name="Picture 1">
            <a:extLst>
              <a:ext uri="{FF2B5EF4-FFF2-40B4-BE49-F238E27FC236}">
                <a16:creationId xmlns:a16="http://schemas.microsoft.com/office/drawing/2014/main" id="{702CA0EE-A027-9393-B866-38F93194F61F}"/>
              </a:ext>
            </a:extLst>
          </p:cNvPr>
          <p:cNvPicPr>
            <a:picLocks noChangeAspect="1"/>
          </p:cNvPicPr>
          <p:nvPr/>
        </p:nvPicPr>
        <p:blipFill>
          <a:blip r:embed="rId2"/>
          <a:stretch>
            <a:fillRect/>
          </a:stretch>
        </p:blipFill>
        <p:spPr>
          <a:xfrm>
            <a:off x="9594380" y="2372222"/>
            <a:ext cx="8417677" cy="1219306"/>
          </a:xfrm>
          <a:prstGeom prst="rect">
            <a:avLst/>
          </a:prstGeom>
        </p:spPr>
      </p:pic>
      <p:sp>
        <p:nvSpPr>
          <p:cNvPr id="20" name="TextBox 19">
            <a:extLst>
              <a:ext uri="{FF2B5EF4-FFF2-40B4-BE49-F238E27FC236}">
                <a16:creationId xmlns:a16="http://schemas.microsoft.com/office/drawing/2014/main" id="{4170F2AD-5B1C-AA97-EF04-D15C9D7A29E6}"/>
              </a:ext>
            </a:extLst>
          </p:cNvPr>
          <p:cNvSpPr txBox="1"/>
          <p:nvPr/>
        </p:nvSpPr>
        <p:spPr>
          <a:xfrm>
            <a:off x="8884920" y="2673318"/>
            <a:ext cx="9403080" cy="679481"/>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Canva Sans Bold"/>
                <a:ea typeface="Canva Sans Bold"/>
                <a:cs typeface="Canva Sans Bold"/>
                <a:sym typeface="Canva Sans Bold"/>
              </a:rPr>
              <a:t>Unit – 6 : Web Technology I</a:t>
            </a:r>
          </a:p>
        </p:txBody>
      </p:sp>
      <p:pic>
        <p:nvPicPr>
          <p:cNvPr id="22" name="Picture 21">
            <a:extLst>
              <a:ext uri="{FF2B5EF4-FFF2-40B4-BE49-F238E27FC236}">
                <a16:creationId xmlns:a16="http://schemas.microsoft.com/office/drawing/2014/main" id="{D5C07371-C573-5561-BBA5-3FA06D3DFFA1}"/>
              </a:ext>
            </a:extLst>
          </p:cNvPr>
          <p:cNvPicPr>
            <a:picLocks noChangeAspect="1"/>
          </p:cNvPicPr>
          <p:nvPr/>
        </p:nvPicPr>
        <p:blipFill>
          <a:blip r:embed="rId3"/>
          <a:stretch>
            <a:fillRect/>
          </a:stretch>
        </p:blipFill>
        <p:spPr>
          <a:xfrm>
            <a:off x="9594380" y="3924194"/>
            <a:ext cx="8419306" cy="1219306"/>
          </a:xfrm>
          <a:prstGeom prst="rect">
            <a:avLst/>
          </a:prstGeom>
        </p:spPr>
      </p:pic>
      <p:sp>
        <p:nvSpPr>
          <p:cNvPr id="24" name="TextBox 23">
            <a:extLst>
              <a:ext uri="{FF2B5EF4-FFF2-40B4-BE49-F238E27FC236}">
                <a16:creationId xmlns:a16="http://schemas.microsoft.com/office/drawing/2014/main" id="{F49A1752-C0FF-C76D-9559-0C8184421ABE}"/>
              </a:ext>
            </a:extLst>
          </p:cNvPr>
          <p:cNvSpPr txBox="1"/>
          <p:nvPr/>
        </p:nvSpPr>
        <p:spPr>
          <a:xfrm>
            <a:off x="8724101" y="4139413"/>
            <a:ext cx="9403080" cy="679481"/>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lang="en-US" sz="3500" dirty="0">
                <a:solidFill>
                  <a:srgbClr val="FFFFFF"/>
                </a:solidFill>
                <a:latin typeface="Canva Sans Bold"/>
                <a:ea typeface="Canva Sans Bold"/>
                <a:cs typeface="Canva Sans Bold"/>
                <a:sym typeface="Canva Sans Bold"/>
              </a:rPr>
              <a:t>Unit -  7 : Multimedia</a:t>
            </a:r>
            <a:endParaRPr kumimoji="0" lang="en-US" sz="3500" b="0" i="0" u="none" strike="noStrike" kern="1200" cap="none" spc="0" normalizeH="0" baseline="0" noProof="0" dirty="0">
              <a:ln>
                <a:noFill/>
              </a:ln>
              <a:solidFill>
                <a:srgbClr val="FFFFFF"/>
              </a:solidFill>
              <a:effectLst/>
              <a:uLnTx/>
              <a:uFillTx/>
              <a:latin typeface="Canva Sans Bold"/>
              <a:ea typeface="Canva Sans Bold"/>
              <a:cs typeface="Canva Sans Bold"/>
              <a:sym typeface="Canva Sans Bold"/>
            </a:endParaRPr>
          </a:p>
        </p:txBody>
      </p:sp>
      <p:pic>
        <p:nvPicPr>
          <p:cNvPr id="25" name="Picture 24">
            <a:extLst>
              <a:ext uri="{FF2B5EF4-FFF2-40B4-BE49-F238E27FC236}">
                <a16:creationId xmlns:a16="http://schemas.microsoft.com/office/drawing/2014/main" id="{E74125AE-01E4-72C7-59B3-E58B6B719F35}"/>
              </a:ext>
            </a:extLst>
          </p:cNvPr>
          <p:cNvPicPr>
            <a:picLocks noChangeAspect="1"/>
          </p:cNvPicPr>
          <p:nvPr/>
        </p:nvPicPr>
        <p:blipFill>
          <a:blip r:embed="rId4"/>
          <a:stretch>
            <a:fillRect/>
          </a:stretch>
        </p:blipFill>
        <p:spPr>
          <a:xfrm flipV="1">
            <a:off x="9640109" y="5518994"/>
            <a:ext cx="8312901" cy="1224706"/>
          </a:xfrm>
          <a:prstGeom prst="rect">
            <a:avLst/>
          </a:prstGeom>
        </p:spPr>
      </p:pic>
      <p:sp>
        <p:nvSpPr>
          <p:cNvPr id="27" name="TextBox 26">
            <a:extLst>
              <a:ext uri="{FF2B5EF4-FFF2-40B4-BE49-F238E27FC236}">
                <a16:creationId xmlns:a16="http://schemas.microsoft.com/office/drawing/2014/main" id="{0D15B499-84B9-EEE5-5492-F3FBA496AAEB}"/>
              </a:ext>
            </a:extLst>
          </p:cNvPr>
          <p:cNvSpPr txBox="1"/>
          <p:nvPr/>
        </p:nvSpPr>
        <p:spPr>
          <a:xfrm>
            <a:off x="9430009" y="5513115"/>
            <a:ext cx="8857991" cy="1304524"/>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lang="en-US" sz="3400" dirty="0">
                <a:solidFill>
                  <a:srgbClr val="FFFFFF"/>
                </a:solidFill>
                <a:latin typeface="Canva Sans Bold"/>
                <a:ea typeface="Canva Sans Bold"/>
                <a:cs typeface="Canva Sans Bold"/>
                <a:sym typeface="Canva Sans Bold"/>
              </a:rPr>
              <a:t>Unit – 8 : Information Security &amp; Cyber Law</a:t>
            </a:r>
            <a:endParaRPr kumimoji="0" lang="en-US" sz="3400" b="0" i="0" u="none" strike="noStrike" kern="1200" cap="none" spc="0" normalizeH="0" baseline="0" noProof="0" dirty="0">
              <a:ln>
                <a:noFill/>
              </a:ln>
              <a:solidFill>
                <a:srgbClr val="FFFFFF"/>
              </a:solidFill>
              <a:effectLst/>
              <a:uLnTx/>
              <a:uFillTx/>
              <a:latin typeface="Canva Sans Bold"/>
              <a:ea typeface="Canva Sans Bold"/>
              <a:cs typeface="Canva Sans Bold"/>
              <a:sym typeface="Canva Sans Bold"/>
            </a:endParaRPr>
          </a:p>
        </p:txBody>
      </p:sp>
    </p:spTree>
    <p:extLst>
      <p:ext uri="{BB962C8B-B14F-4D97-AF65-F5344CB8AC3E}">
        <p14:creationId xmlns:p14="http://schemas.microsoft.com/office/powerpoint/2010/main" val="293000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1066800" y="140694"/>
            <a:ext cx="17860763" cy="1551707"/>
          </a:xfrm>
          <a:prstGeom prst="rect">
            <a:avLst/>
          </a:prstGeom>
        </p:spPr>
        <p:txBody>
          <a:bodyPr wrap="square" lIns="0" tIns="0" rIns="0" bIns="0" rtlCol="0" anchor="t">
            <a:spAutoFit/>
          </a:bodyPr>
          <a:lstStyle/>
          <a:p>
            <a:pPr marL="0" lvl="0" indent="0" algn="l">
              <a:lnSpc>
                <a:spcPts val="12120"/>
              </a:lnSpc>
            </a:pPr>
            <a:r>
              <a:rPr lang="en-US" sz="10100" u="sng" dirty="0">
                <a:solidFill>
                  <a:srgbClr val="FFFFFF"/>
                </a:solidFill>
                <a:latin typeface="Abundant Harvest"/>
                <a:ea typeface="Abundant Harvest"/>
                <a:cs typeface="Abundant Harvest"/>
                <a:sym typeface="Abundant Harvest"/>
              </a:rPr>
              <a:t>UNIT – 1 : Computer System</a:t>
            </a:r>
            <a:r>
              <a:rPr lang="en-US" sz="10100" dirty="0">
                <a:solidFill>
                  <a:srgbClr val="FFFFFF"/>
                </a:solidFill>
                <a:latin typeface="Abundant Harvest"/>
                <a:ea typeface="Abundant Harvest"/>
                <a:cs typeface="Abundant Harvest"/>
                <a:sym typeface="Abundant Harvest"/>
              </a:rPr>
              <a:t> </a:t>
            </a:r>
          </a:p>
        </p:txBody>
      </p:sp>
      <p:sp>
        <p:nvSpPr>
          <p:cNvPr id="21" name="TextBox 20">
            <a:extLst>
              <a:ext uri="{FF2B5EF4-FFF2-40B4-BE49-F238E27FC236}">
                <a16:creationId xmlns:a16="http://schemas.microsoft.com/office/drawing/2014/main" id="{96F58CDE-3586-6D42-EC52-2D23ACA04C5C}"/>
              </a:ext>
            </a:extLst>
          </p:cNvPr>
          <p:cNvSpPr txBox="1"/>
          <p:nvPr/>
        </p:nvSpPr>
        <p:spPr>
          <a:xfrm>
            <a:off x="838200" y="2247900"/>
            <a:ext cx="9464040" cy="679481"/>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lang="en-US" sz="3500" dirty="0">
                <a:solidFill>
                  <a:srgbClr val="FFFF00"/>
                </a:solidFill>
                <a:latin typeface="Canva Sans Bold"/>
                <a:ea typeface="Canva Sans Bold"/>
                <a:cs typeface="Canva Sans Bold"/>
                <a:sym typeface="Canva Sans Bold"/>
              </a:rPr>
              <a:t>Define Computer./ What is Computer?</a:t>
            </a:r>
            <a:endParaRPr kumimoji="0" lang="en-US" sz="35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endParaRPr>
          </a:p>
        </p:txBody>
      </p:sp>
      <p:sp>
        <p:nvSpPr>
          <p:cNvPr id="28" name="TextBox 27">
            <a:extLst>
              <a:ext uri="{FF2B5EF4-FFF2-40B4-BE49-F238E27FC236}">
                <a16:creationId xmlns:a16="http://schemas.microsoft.com/office/drawing/2014/main" id="{6B1522BD-8D5F-FD11-E945-F934FD1692F6}"/>
              </a:ext>
            </a:extLst>
          </p:cNvPr>
          <p:cNvSpPr txBox="1"/>
          <p:nvPr/>
        </p:nvSpPr>
        <p:spPr>
          <a:xfrm>
            <a:off x="1295400" y="3184404"/>
            <a:ext cx="16680180" cy="1936236"/>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lang="en-US" sz="3500" dirty="0">
                <a:solidFill>
                  <a:srgbClr val="FFFFFF"/>
                </a:solidFill>
                <a:latin typeface="Canva Sans Bold"/>
                <a:ea typeface="Canva Sans Bold"/>
                <a:cs typeface="Canva Sans Bold"/>
                <a:sym typeface="Canva Sans Bold"/>
              </a:rPr>
              <a:t>A computer is an electronic device that takes input from the user, processes it, and gives the output in the desired form to the user &amp; stores it if necessary.</a:t>
            </a:r>
            <a:endParaRPr kumimoji="0" lang="en-US" sz="3500" b="0" i="0" u="none" strike="noStrike" kern="1200" cap="none" spc="0" normalizeH="0" baseline="0" noProof="0" dirty="0">
              <a:ln>
                <a:noFill/>
              </a:ln>
              <a:solidFill>
                <a:srgbClr val="FFFFFF"/>
              </a:solidFill>
              <a:effectLst/>
              <a:uLnTx/>
              <a:uFillTx/>
              <a:latin typeface="Canva Sans Bold"/>
              <a:ea typeface="Canva Sans Bold"/>
              <a:cs typeface="Canva Sans Bold"/>
              <a:sym typeface="Canva Sans Bold"/>
            </a:endParaRPr>
          </a:p>
        </p:txBody>
      </p:sp>
    </p:spTree>
    <p:extLst>
      <p:ext uri="{BB962C8B-B14F-4D97-AF65-F5344CB8AC3E}">
        <p14:creationId xmlns:p14="http://schemas.microsoft.com/office/powerpoint/2010/main" val="416890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1066800" y="140694"/>
            <a:ext cx="17860763" cy="1551707"/>
          </a:xfrm>
          <a:prstGeom prst="rect">
            <a:avLst/>
          </a:prstGeom>
        </p:spPr>
        <p:txBody>
          <a:bodyPr wrap="square" lIns="0" tIns="0" rIns="0" bIns="0" rtlCol="0" anchor="t">
            <a:spAutoFit/>
          </a:bodyPr>
          <a:lstStyle/>
          <a:p>
            <a:pPr marL="0" lvl="0" indent="0" algn="l">
              <a:lnSpc>
                <a:spcPts val="12120"/>
              </a:lnSpc>
            </a:pPr>
            <a:r>
              <a:rPr lang="en-US" sz="10100" u="sng" dirty="0">
                <a:solidFill>
                  <a:srgbClr val="FFFFFF"/>
                </a:solidFill>
                <a:latin typeface="Abundant Harvest"/>
                <a:ea typeface="Abundant Harvest"/>
                <a:cs typeface="Abundant Harvest"/>
                <a:sym typeface="Abundant Harvest"/>
              </a:rPr>
              <a:t>UNIT – 1 : Computer System</a:t>
            </a:r>
            <a:r>
              <a:rPr lang="en-US" sz="10100" dirty="0">
                <a:solidFill>
                  <a:srgbClr val="FFFFFF"/>
                </a:solidFill>
                <a:latin typeface="Abundant Harvest"/>
                <a:ea typeface="Abundant Harvest"/>
                <a:cs typeface="Abundant Harvest"/>
                <a:sym typeface="Abundant Harvest"/>
              </a:rPr>
              <a:t> </a:t>
            </a:r>
          </a:p>
        </p:txBody>
      </p:sp>
      <p:sp>
        <p:nvSpPr>
          <p:cNvPr id="21" name="TextBox 20">
            <a:extLst>
              <a:ext uri="{FF2B5EF4-FFF2-40B4-BE49-F238E27FC236}">
                <a16:creationId xmlns:a16="http://schemas.microsoft.com/office/drawing/2014/main" id="{96F58CDE-3586-6D42-EC52-2D23ACA04C5C}"/>
              </a:ext>
            </a:extLst>
          </p:cNvPr>
          <p:cNvSpPr txBox="1"/>
          <p:nvPr/>
        </p:nvSpPr>
        <p:spPr>
          <a:xfrm>
            <a:off x="838200" y="2247900"/>
            <a:ext cx="9464040" cy="679481"/>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Characteristics/ </a:t>
            </a:r>
            <a:r>
              <a:rPr lang="en-US" sz="3500" dirty="0">
                <a:solidFill>
                  <a:srgbClr val="FFFF00"/>
                </a:solidFill>
                <a:latin typeface="Canva Sans Bold"/>
                <a:ea typeface="Canva Sans Bold"/>
                <a:cs typeface="Canva Sans Bold"/>
                <a:sym typeface="Canva Sans Bold"/>
              </a:rPr>
              <a:t>F</a:t>
            </a:r>
            <a:r>
              <a:rPr kumimoji="0" lang="en-US" sz="3500" b="0" i="0" u="none" strike="noStrike" kern="1200" cap="none" spc="0" normalizeH="0" baseline="0" noProof="0" dirty="0" err="1">
                <a:ln>
                  <a:noFill/>
                </a:ln>
                <a:solidFill>
                  <a:srgbClr val="FFFF00"/>
                </a:solidFill>
                <a:effectLst/>
                <a:uLnTx/>
                <a:uFillTx/>
                <a:latin typeface="Canva Sans Bold"/>
                <a:ea typeface="Canva Sans Bold"/>
                <a:cs typeface="Canva Sans Bold"/>
                <a:sym typeface="Canva Sans Bold"/>
              </a:rPr>
              <a:t>eatures</a:t>
            </a:r>
            <a:r>
              <a:rPr kumimoji="0" lang="en-US" sz="35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 of Computer</a:t>
            </a:r>
          </a:p>
        </p:txBody>
      </p:sp>
      <p:sp>
        <p:nvSpPr>
          <p:cNvPr id="28" name="TextBox 27">
            <a:extLst>
              <a:ext uri="{FF2B5EF4-FFF2-40B4-BE49-F238E27FC236}">
                <a16:creationId xmlns:a16="http://schemas.microsoft.com/office/drawing/2014/main" id="{6B1522BD-8D5F-FD11-E945-F934FD1692F6}"/>
              </a:ext>
            </a:extLst>
          </p:cNvPr>
          <p:cNvSpPr txBox="1"/>
          <p:nvPr/>
        </p:nvSpPr>
        <p:spPr>
          <a:xfrm>
            <a:off x="1295400" y="3184404"/>
            <a:ext cx="16680180" cy="1313308"/>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0000"/>
                </a:solidFill>
                <a:effectLst/>
                <a:uLnTx/>
                <a:uFillTx/>
                <a:ea typeface="Canva Sans Bold"/>
                <a:cs typeface="Canva Sans Bold"/>
                <a:sym typeface="Canva Sans Bold"/>
              </a:rPr>
              <a:t>1. Speed</a:t>
            </a:r>
            <a:r>
              <a:rPr kumimoji="0" lang="en-US" sz="3500" b="0" i="0" u="none" strike="noStrike" kern="1200" cap="none" spc="0" normalizeH="0" baseline="0" noProof="0" dirty="0">
                <a:ln>
                  <a:noFill/>
                </a:ln>
                <a:solidFill>
                  <a:srgbClr val="FFFFFF"/>
                </a:solidFill>
                <a:effectLst/>
                <a:uLnTx/>
                <a:uFillTx/>
                <a:ea typeface="Canva Sans Bold"/>
                <a:cs typeface="Canva Sans Bold"/>
                <a:sym typeface="Canva Sans Bold"/>
              </a:rPr>
              <a:t>:  </a:t>
            </a:r>
            <a:r>
              <a:rPr lang="en-US" sz="3600" b="0" i="0" dirty="0">
                <a:solidFill>
                  <a:schemeClr val="bg1"/>
                </a:solidFill>
                <a:effectLst/>
              </a:rPr>
              <a:t>Computers can process data and perform calculations at incredibly high speeds, often completing tasks in seconds that would take humans much longer.</a:t>
            </a:r>
            <a:endParaRPr kumimoji="0" lang="en-US" sz="3500" b="0" i="0" u="none" strike="noStrike" kern="1200" cap="none" spc="0" normalizeH="0" baseline="0" noProof="0" dirty="0">
              <a:ln>
                <a:noFill/>
              </a:ln>
              <a:solidFill>
                <a:schemeClr val="bg1"/>
              </a:solidFill>
              <a:effectLst/>
              <a:uLnTx/>
              <a:uFillTx/>
              <a:ea typeface="Canva Sans Bold"/>
              <a:cs typeface="Canva Sans Bold"/>
              <a:sym typeface="Canva Sans Bold"/>
            </a:endParaRPr>
          </a:p>
        </p:txBody>
      </p:sp>
      <p:sp>
        <p:nvSpPr>
          <p:cNvPr id="6" name="TextBox 5">
            <a:extLst>
              <a:ext uri="{FF2B5EF4-FFF2-40B4-BE49-F238E27FC236}">
                <a16:creationId xmlns:a16="http://schemas.microsoft.com/office/drawing/2014/main" id="{C18023FE-91F9-99EA-624B-6766AF033052}"/>
              </a:ext>
            </a:extLst>
          </p:cNvPr>
          <p:cNvSpPr txBox="1"/>
          <p:nvPr/>
        </p:nvSpPr>
        <p:spPr>
          <a:xfrm>
            <a:off x="1295400" y="4914900"/>
            <a:ext cx="16680180" cy="1941685"/>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lang="en-US" sz="3500" dirty="0">
                <a:solidFill>
                  <a:srgbClr val="FF0000"/>
                </a:solidFill>
                <a:ea typeface="Canva Sans Bold"/>
                <a:cs typeface="Canva Sans Bold"/>
                <a:sym typeface="Canva Sans Bold"/>
              </a:rPr>
              <a:t>2. Accuracy</a:t>
            </a:r>
            <a:r>
              <a:rPr kumimoji="0" lang="en-US" sz="3500" b="0" i="0" u="none" strike="noStrike" kern="1200" cap="none" spc="0" normalizeH="0" baseline="0" noProof="0" dirty="0">
                <a:ln>
                  <a:noFill/>
                </a:ln>
                <a:solidFill>
                  <a:srgbClr val="FFFFFF"/>
                </a:solidFill>
                <a:effectLst/>
                <a:uLnTx/>
                <a:uFillTx/>
                <a:ea typeface="Canva Sans Bold"/>
                <a:cs typeface="Canva Sans Bold"/>
                <a:sym typeface="Canva Sans Bold"/>
              </a:rPr>
              <a:t>: </a:t>
            </a:r>
            <a:r>
              <a:rPr lang="en-US" sz="3600" b="0" i="0" dirty="0">
                <a:solidFill>
                  <a:schemeClr val="bg1"/>
                </a:solidFill>
                <a:effectLst/>
              </a:rPr>
              <a:t>Computers are designed to perform operations with a high degree of accuracy, minimizing errors</a:t>
            </a:r>
            <a:r>
              <a:rPr lang="en-US" sz="3600" dirty="0">
                <a:solidFill>
                  <a:schemeClr val="bg1"/>
                </a:solidFill>
              </a:rPr>
              <a:t>. If the error occurs in computer it is due to wrong input from user.</a:t>
            </a:r>
            <a:r>
              <a:rPr lang="en-US" sz="3600" b="0" i="0" dirty="0">
                <a:effectLst/>
              </a:rPr>
              <a:t> </a:t>
            </a:r>
            <a:endParaRPr kumimoji="0" lang="en-US" sz="3500" b="0" i="0" u="none" strike="noStrike" kern="1200" cap="none" spc="0" normalizeH="0" baseline="0" noProof="0" dirty="0">
              <a:ln>
                <a:noFill/>
              </a:ln>
              <a:solidFill>
                <a:prstClr val="white"/>
              </a:solidFill>
              <a:effectLst/>
              <a:uLnTx/>
              <a:uFillTx/>
              <a:ea typeface="Canva Sans Bold"/>
              <a:cs typeface="Canva Sans Bold"/>
              <a:sym typeface="Canva Sans Bold"/>
            </a:endParaRPr>
          </a:p>
        </p:txBody>
      </p:sp>
      <p:sp>
        <p:nvSpPr>
          <p:cNvPr id="8" name="TextBox 7">
            <a:extLst>
              <a:ext uri="{FF2B5EF4-FFF2-40B4-BE49-F238E27FC236}">
                <a16:creationId xmlns:a16="http://schemas.microsoft.com/office/drawing/2014/main" id="{79B4A8B6-BA4A-A05C-400A-8D76B33E009B}"/>
              </a:ext>
            </a:extLst>
          </p:cNvPr>
          <p:cNvSpPr txBox="1"/>
          <p:nvPr/>
        </p:nvSpPr>
        <p:spPr>
          <a:xfrm>
            <a:off x="1295400" y="6856585"/>
            <a:ext cx="16916400" cy="2570063"/>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lang="en-US" sz="3500" dirty="0">
                <a:solidFill>
                  <a:srgbClr val="FF0000"/>
                </a:solidFill>
                <a:ea typeface="Canva Sans Bold"/>
                <a:cs typeface="Canva Sans Bold"/>
                <a:sym typeface="Canva Sans Bold"/>
              </a:rPr>
              <a:t>3. Diligence</a:t>
            </a:r>
            <a:r>
              <a:rPr kumimoji="0" lang="en-US" sz="3500" b="0" i="0" u="none" strike="noStrike" kern="1200" cap="none" spc="0" normalizeH="0" baseline="0" noProof="0" dirty="0">
                <a:ln>
                  <a:noFill/>
                </a:ln>
                <a:solidFill>
                  <a:srgbClr val="FFFFFF"/>
                </a:solidFill>
                <a:effectLst/>
                <a:uLnTx/>
                <a:uFillTx/>
                <a:ea typeface="Canva Sans Bold"/>
                <a:cs typeface="Canva Sans Bold"/>
                <a:sym typeface="Canva Sans Bold"/>
              </a:rPr>
              <a:t>: </a:t>
            </a:r>
            <a:r>
              <a:rPr kumimoji="0" lang="en-US" sz="3500" i="0" u="none" strike="noStrike" kern="1200" cap="none" spc="0" normalizeH="0" baseline="0" noProof="0" dirty="0">
                <a:ln>
                  <a:noFill/>
                </a:ln>
                <a:solidFill>
                  <a:srgbClr val="FFFFFF"/>
                </a:solidFill>
                <a:effectLst/>
                <a:uLnTx/>
                <a:uFillTx/>
                <a:ea typeface="Canva Sans Bold"/>
                <a:cs typeface="Canva Sans Bold"/>
                <a:sym typeface="Canva Sans Bold"/>
              </a:rPr>
              <a:t>The computer can perform repetitive tasks without being bored &amp; never gets Tired. If human beings repeatedly perform task , they suffer from </a:t>
            </a:r>
            <a:r>
              <a:rPr kumimoji="0" lang="en-US" sz="3500" i="0" u="none" strike="noStrike" kern="1200" cap="none" spc="0" normalizeH="0" baseline="0" noProof="0" dirty="0" err="1">
                <a:ln>
                  <a:noFill/>
                </a:ln>
                <a:solidFill>
                  <a:srgbClr val="FFFFFF"/>
                </a:solidFill>
                <a:effectLst/>
                <a:uLnTx/>
                <a:uFillTx/>
                <a:ea typeface="Canva Sans Bold"/>
                <a:cs typeface="Canva Sans Bold"/>
                <a:sym typeface="Canva Sans Bold"/>
              </a:rPr>
              <a:t>tidredness</a:t>
            </a:r>
            <a:r>
              <a:rPr kumimoji="0" lang="en-US" sz="3500" i="0" u="none" strike="noStrike" kern="1200" cap="none" spc="0" normalizeH="0" baseline="0" noProof="0" dirty="0">
                <a:ln>
                  <a:noFill/>
                </a:ln>
                <a:solidFill>
                  <a:srgbClr val="FFFFFF"/>
                </a:solidFill>
                <a:effectLst/>
                <a:uLnTx/>
                <a:uFillTx/>
                <a:ea typeface="Canva Sans Bold"/>
                <a:cs typeface="Canva Sans Bold"/>
                <a:sym typeface="Canva Sans Bold"/>
              </a:rPr>
              <a:t>, weakness, and loss of concentration but the computer can repeatedly perform task with same speed &amp; accuracy.</a:t>
            </a:r>
            <a:r>
              <a:rPr kumimoji="0" lang="en-US" sz="3600" i="0" u="none" strike="noStrike" kern="1200" cap="none" spc="0" normalizeH="0" baseline="0" noProof="0" dirty="0">
                <a:ln>
                  <a:noFill/>
                </a:ln>
                <a:solidFill>
                  <a:prstClr val="black"/>
                </a:solidFill>
                <a:effectLst/>
                <a:uLnTx/>
                <a:uFillTx/>
              </a:rPr>
              <a:t> </a:t>
            </a:r>
            <a:endParaRPr kumimoji="0" lang="en-US" sz="3500" i="0" u="none" strike="noStrike" kern="1200" cap="none" spc="0" normalizeH="0" baseline="0" noProof="0" dirty="0">
              <a:ln>
                <a:noFill/>
              </a:ln>
              <a:solidFill>
                <a:prstClr val="white"/>
              </a:solidFill>
              <a:effectLst/>
              <a:uLnTx/>
              <a:uFillTx/>
              <a:ea typeface="Canva Sans Bold"/>
              <a:cs typeface="Canva Sans Bold"/>
              <a:sym typeface="Canva Sans Bold"/>
            </a:endParaRPr>
          </a:p>
        </p:txBody>
      </p:sp>
    </p:spTree>
    <p:extLst>
      <p:ext uri="{BB962C8B-B14F-4D97-AF65-F5344CB8AC3E}">
        <p14:creationId xmlns:p14="http://schemas.microsoft.com/office/powerpoint/2010/main" val="13789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sp>
        <p:nvSpPr>
          <p:cNvPr id="4" name="TextBox 4"/>
          <p:cNvSpPr txBox="1"/>
          <p:nvPr/>
        </p:nvSpPr>
        <p:spPr>
          <a:xfrm>
            <a:off x="1066800" y="140694"/>
            <a:ext cx="17860763" cy="1551707"/>
          </a:xfrm>
          <a:prstGeom prst="rect">
            <a:avLst/>
          </a:prstGeom>
        </p:spPr>
        <p:txBody>
          <a:bodyPr wrap="square" lIns="0" tIns="0" rIns="0" bIns="0" rtlCol="0" anchor="t">
            <a:spAutoFit/>
          </a:bodyPr>
          <a:lstStyle/>
          <a:p>
            <a:pPr marL="0" lvl="0" indent="0" algn="l">
              <a:lnSpc>
                <a:spcPts val="12120"/>
              </a:lnSpc>
            </a:pPr>
            <a:r>
              <a:rPr lang="en-US" sz="10100" u="sng" dirty="0">
                <a:solidFill>
                  <a:srgbClr val="FFFFFF"/>
                </a:solidFill>
                <a:latin typeface="Abundant Harvest"/>
                <a:ea typeface="Abundant Harvest"/>
                <a:cs typeface="Abundant Harvest"/>
                <a:sym typeface="Abundant Harvest"/>
              </a:rPr>
              <a:t>UNIT – 1 : Computer System</a:t>
            </a:r>
            <a:r>
              <a:rPr lang="en-US" sz="10100" dirty="0">
                <a:solidFill>
                  <a:srgbClr val="FFFFFF"/>
                </a:solidFill>
                <a:latin typeface="Abundant Harvest"/>
                <a:ea typeface="Abundant Harvest"/>
                <a:cs typeface="Abundant Harvest"/>
                <a:sym typeface="Abundant Harvest"/>
              </a:rPr>
              <a:t> </a:t>
            </a:r>
          </a:p>
        </p:txBody>
      </p:sp>
      <p:sp>
        <p:nvSpPr>
          <p:cNvPr id="21" name="TextBox 20">
            <a:extLst>
              <a:ext uri="{FF2B5EF4-FFF2-40B4-BE49-F238E27FC236}">
                <a16:creationId xmlns:a16="http://schemas.microsoft.com/office/drawing/2014/main" id="{96F58CDE-3586-6D42-EC52-2D23ACA04C5C}"/>
              </a:ext>
            </a:extLst>
          </p:cNvPr>
          <p:cNvSpPr txBox="1"/>
          <p:nvPr/>
        </p:nvSpPr>
        <p:spPr>
          <a:xfrm>
            <a:off x="838200" y="2247900"/>
            <a:ext cx="9464040" cy="679481"/>
          </a:xfrm>
          <a:prstGeom prst="rect">
            <a:avLst/>
          </a:prstGeom>
          <a:noFill/>
        </p:spPr>
        <p:txBody>
          <a:bodyPr wrap="square">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Characteristics/ </a:t>
            </a:r>
            <a:r>
              <a:rPr lang="en-US" sz="3500" dirty="0">
                <a:solidFill>
                  <a:srgbClr val="FFFF00"/>
                </a:solidFill>
                <a:latin typeface="Canva Sans Bold"/>
                <a:ea typeface="Canva Sans Bold"/>
                <a:cs typeface="Canva Sans Bold"/>
                <a:sym typeface="Canva Sans Bold"/>
              </a:rPr>
              <a:t>F</a:t>
            </a:r>
            <a:r>
              <a:rPr kumimoji="0" lang="en-US" sz="3500" b="0" i="0" u="none" strike="noStrike" kern="1200" cap="none" spc="0" normalizeH="0" baseline="0" noProof="0" dirty="0" err="1">
                <a:ln>
                  <a:noFill/>
                </a:ln>
                <a:solidFill>
                  <a:srgbClr val="FFFF00"/>
                </a:solidFill>
                <a:effectLst/>
                <a:uLnTx/>
                <a:uFillTx/>
                <a:latin typeface="Canva Sans Bold"/>
                <a:ea typeface="Canva Sans Bold"/>
                <a:cs typeface="Canva Sans Bold"/>
                <a:sym typeface="Canva Sans Bold"/>
              </a:rPr>
              <a:t>eatures</a:t>
            </a:r>
            <a:r>
              <a:rPr kumimoji="0" lang="en-US" sz="3500" b="0" i="0" u="none" strike="noStrike" kern="1200" cap="none" spc="0" normalizeH="0" baseline="0" noProof="0" dirty="0">
                <a:ln>
                  <a:noFill/>
                </a:ln>
                <a:solidFill>
                  <a:srgbClr val="FFFF00"/>
                </a:solidFill>
                <a:effectLst/>
                <a:uLnTx/>
                <a:uFillTx/>
                <a:latin typeface="Canva Sans Bold"/>
                <a:ea typeface="Canva Sans Bold"/>
                <a:cs typeface="Canva Sans Bold"/>
                <a:sym typeface="Canva Sans Bold"/>
              </a:rPr>
              <a:t> of Computer</a:t>
            </a:r>
          </a:p>
        </p:txBody>
      </p:sp>
      <p:sp>
        <p:nvSpPr>
          <p:cNvPr id="28" name="TextBox 27">
            <a:extLst>
              <a:ext uri="{FF2B5EF4-FFF2-40B4-BE49-F238E27FC236}">
                <a16:creationId xmlns:a16="http://schemas.microsoft.com/office/drawing/2014/main" id="{6B1522BD-8D5F-FD11-E945-F934FD1692F6}"/>
              </a:ext>
            </a:extLst>
          </p:cNvPr>
          <p:cNvSpPr txBox="1"/>
          <p:nvPr/>
        </p:nvSpPr>
        <p:spPr>
          <a:xfrm>
            <a:off x="1295400" y="3184404"/>
            <a:ext cx="16680180" cy="1936236"/>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lang="en-US" sz="3500" dirty="0">
                <a:solidFill>
                  <a:srgbClr val="FF0000"/>
                </a:solidFill>
                <a:ea typeface="Canva Sans Bold"/>
                <a:cs typeface="Canva Sans Bold"/>
                <a:sym typeface="Canva Sans Bold"/>
              </a:rPr>
              <a:t>4. Versatility</a:t>
            </a:r>
            <a:r>
              <a:rPr kumimoji="0" lang="en-US" sz="3500" b="0" i="0" u="none" strike="noStrike" kern="1200" cap="none" spc="0" normalizeH="0" baseline="0" noProof="0" dirty="0">
                <a:ln>
                  <a:noFill/>
                </a:ln>
                <a:solidFill>
                  <a:srgbClr val="FFFFFF"/>
                </a:solidFill>
                <a:effectLst/>
                <a:uLnTx/>
                <a:uFillTx/>
                <a:ea typeface="Canva Sans Bold"/>
                <a:cs typeface="Canva Sans Bold"/>
                <a:sym typeface="Canva Sans Bold"/>
              </a:rPr>
              <a:t>: Computer can perform different task depending upon the different program fed to it, is known as versatility. It can do different types of jobs. It can also perform multiple task at the same time.</a:t>
            </a:r>
            <a:endParaRPr kumimoji="0" lang="en-US" sz="3500" b="0" i="0" u="none" strike="noStrike" kern="1200" cap="none" spc="0" normalizeH="0" baseline="0" noProof="0" dirty="0">
              <a:ln>
                <a:noFill/>
              </a:ln>
              <a:solidFill>
                <a:schemeClr val="bg1"/>
              </a:solidFill>
              <a:effectLst/>
              <a:uLnTx/>
              <a:uFillTx/>
              <a:ea typeface="Canva Sans Bold"/>
              <a:cs typeface="Canva Sans Bold"/>
              <a:sym typeface="Canva Sans Bold"/>
            </a:endParaRPr>
          </a:p>
        </p:txBody>
      </p:sp>
      <p:sp>
        <p:nvSpPr>
          <p:cNvPr id="6" name="TextBox 5">
            <a:extLst>
              <a:ext uri="{FF2B5EF4-FFF2-40B4-BE49-F238E27FC236}">
                <a16:creationId xmlns:a16="http://schemas.microsoft.com/office/drawing/2014/main" id="{C18023FE-91F9-99EA-624B-6766AF033052}"/>
              </a:ext>
            </a:extLst>
          </p:cNvPr>
          <p:cNvSpPr txBox="1"/>
          <p:nvPr/>
        </p:nvSpPr>
        <p:spPr>
          <a:xfrm>
            <a:off x="1295400" y="5339578"/>
            <a:ext cx="16680180" cy="1313308"/>
          </a:xfrm>
          <a:prstGeom prst="rect">
            <a:avLst/>
          </a:prstGeom>
          <a:noFill/>
        </p:spPr>
        <p:txBody>
          <a:bodyPr wrap="square">
            <a:spAutoFit/>
          </a:bodyPr>
          <a:lstStyle/>
          <a:p>
            <a:pPr marL="0" marR="0" lvl="0" indent="0" algn="just" defTabSz="914400" rtl="0" eaLnBrk="1" fontAlgn="auto" latinLnBrk="0" hangingPunct="1">
              <a:lnSpc>
                <a:spcPts val="4900"/>
              </a:lnSpc>
              <a:spcBef>
                <a:spcPts val="0"/>
              </a:spcBef>
              <a:spcAft>
                <a:spcPts val="0"/>
              </a:spcAft>
              <a:buClrTx/>
              <a:buSzTx/>
              <a:buFontTx/>
              <a:buNone/>
              <a:tabLst/>
              <a:defRPr/>
            </a:pPr>
            <a:r>
              <a:rPr lang="en-US" sz="3500" dirty="0">
                <a:solidFill>
                  <a:srgbClr val="FF0000"/>
                </a:solidFill>
                <a:ea typeface="Canva Sans Bold"/>
                <a:cs typeface="Canva Sans Bold"/>
                <a:sym typeface="Canva Sans Bold"/>
              </a:rPr>
              <a:t>5. Automation</a:t>
            </a:r>
            <a:r>
              <a:rPr kumimoji="0" lang="en-US" sz="3500" b="0" i="0" u="none" strike="noStrike" kern="1200" cap="none" spc="0" normalizeH="0" baseline="0" noProof="0" dirty="0">
                <a:ln>
                  <a:noFill/>
                </a:ln>
                <a:solidFill>
                  <a:srgbClr val="FFFFFF"/>
                </a:solidFill>
                <a:effectLst/>
                <a:uLnTx/>
                <a:uFillTx/>
                <a:ea typeface="Canva Sans Bold"/>
                <a:cs typeface="Canva Sans Bold"/>
                <a:sym typeface="Canva Sans Bold"/>
              </a:rPr>
              <a:t>:  A computer is an automatic machine, capable of functioning automatically, once the instruction and data are given to it.</a:t>
            </a:r>
            <a:r>
              <a:rPr lang="en-US" sz="3600" b="0" i="0" dirty="0">
                <a:effectLst/>
              </a:rPr>
              <a:t> </a:t>
            </a:r>
            <a:endParaRPr kumimoji="0" lang="en-US" sz="3500" b="0" i="0" u="none" strike="noStrike" kern="1200" cap="none" spc="0" normalizeH="0" baseline="0" noProof="0" dirty="0">
              <a:ln>
                <a:noFill/>
              </a:ln>
              <a:solidFill>
                <a:prstClr val="white"/>
              </a:solidFill>
              <a:effectLst/>
              <a:uLnTx/>
              <a:uFillTx/>
              <a:ea typeface="Canva Sans Bold"/>
              <a:cs typeface="Canva Sans Bold"/>
              <a:sym typeface="Canva Sans Bold"/>
            </a:endParaRPr>
          </a:p>
        </p:txBody>
      </p:sp>
    </p:spTree>
    <p:extLst>
      <p:ext uri="{BB962C8B-B14F-4D97-AF65-F5344CB8AC3E}">
        <p14:creationId xmlns:p14="http://schemas.microsoft.com/office/powerpoint/2010/main" val="336505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602</Words>
  <Application>Microsoft Office PowerPoint</Application>
  <PresentationFormat>Custom</PresentationFormat>
  <Paragraphs>60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Sifonn</vt:lpstr>
      <vt:lpstr>Arial</vt:lpstr>
      <vt:lpstr>Calibri</vt:lpstr>
      <vt:lpstr>Canva Sans Bold</vt:lpstr>
      <vt:lpstr>Roboto Condensed Bold</vt:lpstr>
      <vt:lpstr>Abundant Harvest</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Class 11</dc:title>
  <dc:creator>Ajay</dc:creator>
  <cp:lastModifiedBy>Ajay</cp:lastModifiedBy>
  <cp:revision>3</cp:revision>
  <dcterms:created xsi:type="dcterms:W3CDTF">2006-08-16T00:00:00Z</dcterms:created>
  <dcterms:modified xsi:type="dcterms:W3CDTF">2024-08-01T07:09:21Z</dcterms:modified>
  <dc:identifier>DAGKpzbkml0</dc:identifier>
</cp:coreProperties>
</file>